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72" r:id="rId2"/>
    <p:sldId id="287" r:id="rId3"/>
    <p:sldId id="273" r:id="rId4"/>
    <p:sldId id="294" r:id="rId5"/>
    <p:sldId id="295" r:id="rId6"/>
    <p:sldId id="289" r:id="rId7"/>
    <p:sldId id="275" r:id="rId8"/>
    <p:sldId id="290" r:id="rId9"/>
    <p:sldId id="296" r:id="rId10"/>
    <p:sldId id="297" r:id="rId11"/>
    <p:sldId id="298" r:id="rId12"/>
    <p:sldId id="300" r:id="rId13"/>
    <p:sldId id="301" r:id="rId14"/>
    <p:sldId id="276" r:id="rId15"/>
    <p:sldId id="302" r:id="rId16"/>
    <p:sldId id="304" r:id="rId17"/>
    <p:sldId id="305" r:id="rId18"/>
    <p:sldId id="259" r:id="rId19"/>
    <p:sldId id="257" r:id="rId20"/>
    <p:sldId id="260" r:id="rId21"/>
    <p:sldId id="261" r:id="rId22"/>
    <p:sldId id="264" r:id="rId23"/>
    <p:sldId id="265" r:id="rId24"/>
    <p:sldId id="266" r:id="rId25"/>
    <p:sldId id="306" r:id="rId26"/>
    <p:sldId id="283" r:id="rId27"/>
    <p:sldId id="284" r:id="rId28"/>
    <p:sldId id="267" r:id="rId29"/>
    <p:sldId id="307" r:id="rId30"/>
    <p:sldId id="268" r:id="rId31"/>
    <p:sldId id="269" r:id="rId32"/>
    <p:sldId id="270" r:id="rId33"/>
    <p:sldId id="286" r:id="rId34"/>
    <p:sldId id="285" r:id="rId35"/>
    <p:sldId id="280" r:id="rId36"/>
    <p:sldId id="27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22" autoAdjust="0"/>
  </p:normalViewPr>
  <p:slideViewPr>
    <p:cSldViewPr snapToGrid="0" snapToObjects="1">
      <p:cViewPr>
        <p:scale>
          <a:sx n="81" d="100"/>
          <a:sy n="81" d="100"/>
        </p:scale>
        <p:origin x="-768" y="-2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8FEF3E-EA83-794C-88F7-3A91B7249D77}" type="datetimeFigureOut">
              <a:rPr lang="en-US" smtClean="0"/>
              <a:t>11/13/14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957AED-7D88-AF42-B850-CB19DFC3932C}" type="slidenum">
              <a:rPr lang="en-US" smtClean="0"/>
              <a:t>‹#›</a:t>
            </a:fld>
            <a:endParaRPr lang="en-US"/>
          </a:p>
        </p:txBody>
      </p:sp>
    </p:spTree>
    <p:extLst>
      <p:ext uri="{BB962C8B-B14F-4D97-AF65-F5344CB8AC3E}">
        <p14:creationId xmlns:p14="http://schemas.microsoft.com/office/powerpoint/2010/main" val="866145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B12941C-2AD8-7B4F-AC6B-07688F3CCDF8}" type="slidenum">
              <a:rPr lang="en-US"/>
              <a:pPr/>
              <a:t>1</a:t>
            </a:fld>
            <a:endParaRPr lang="en-US"/>
          </a:p>
        </p:txBody>
      </p:sp>
      <p:sp>
        <p:nvSpPr>
          <p:cNvPr id="256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5602"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r>
              <a:rPr lang="en-US" sz="1800" dirty="0" smtClean="0">
                <a:latin typeface="Arial" charset="0"/>
                <a:cs typeface="Arial Unicode MS" charset="0"/>
              </a:rPr>
              <a:t>Good</a:t>
            </a:r>
            <a:r>
              <a:rPr lang="en-US" sz="1800" baseline="0" dirty="0" smtClean="0">
                <a:latin typeface="Arial" charset="0"/>
                <a:cs typeface="Arial Unicode MS" charset="0"/>
              </a:rPr>
              <a:t> afternoon, thanks for coming to my talk. </a:t>
            </a:r>
          </a:p>
          <a:p>
            <a:pPr marL="193749" indent="-192324">
              <a:lnSpc>
                <a:spcPct val="93000"/>
              </a:lnSpc>
              <a:spcBef>
                <a:spcPct val="0"/>
              </a:spcBef>
            </a:pPr>
            <a:r>
              <a:rPr lang="en-US" sz="1800" baseline="0" dirty="0" smtClean="0">
                <a:latin typeface="Arial" charset="0"/>
                <a:cs typeface="Arial Unicode MS" charset="0"/>
              </a:rPr>
              <a:t>I am </a:t>
            </a:r>
            <a:r>
              <a:rPr lang="en-US" sz="1800" baseline="0" dirty="0" err="1" smtClean="0">
                <a:latin typeface="Arial" charset="0"/>
                <a:cs typeface="Arial Unicode MS" charset="0"/>
              </a:rPr>
              <a:t>qingpeng</a:t>
            </a:r>
            <a:r>
              <a:rPr lang="en-US" sz="1800" baseline="0" dirty="0" smtClean="0">
                <a:latin typeface="Arial" charset="0"/>
                <a:cs typeface="Arial Unicode MS" charset="0"/>
              </a:rPr>
              <a:t>, I am grad student I work with Titus Brown. </a:t>
            </a:r>
            <a:endParaRPr lang="en-US" sz="1800" baseline="0" dirty="0" smtClean="0">
              <a:latin typeface="Arial" charset="0"/>
              <a:cs typeface="Arial Unicode MS" charset="0"/>
            </a:endParaRPr>
          </a:p>
          <a:p>
            <a:pPr marL="193749" indent="-192324">
              <a:lnSpc>
                <a:spcPct val="93000"/>
              </a:lnSpc>
              <a:spcBef>
                <a:spcPct val="0"/>
              </a:spcBef>
            </a:pPr>
            <a:endParaRPr lang="en-US" sz="1800" baseline="0" dirty="0" smtClean="0">
              <a:latin typeface="Arial" charset="0"/>
              <a:cs typeface="Arial Unicode MS" charset="0"/>
            </a:endParaRPr>
          </a:p>
          <a:p>
            <a:pPr marL="193749" indent="-192324">
              <a:lnSpc>
                <a:spcPct val="93000"/>
              </a:lnSpc>
              <a:spcBef>
                <a:spcPct val="0"/>
              </a:spcBef>
            </a:pPr>
            <a:endParaRPr lang="en-US" sz="1800" baseline="0" dirty="0" smtClean="0">
              <a:latin typeface="Arial" charset="0"/>
              <a:cs typeface="Arial Unicode MS" charset="0"/>
            </a:endParaRPr>
          </a:p>
          <a:p>
            <a:pPr marL="193749" indent="-192324">
              <a:lnSpc>
                <a:spcPct val="93000"/>
              </a:lnSpc>
              <a:spcBef>
                <a:spcPct val="0"/>
              </a:spcBef>
            </a:pPr>
            <a:r>
              <a:rPr lang="en-US" sz="1800" baseline="0" dirty="0" smtClean="0">
                <a:latin typeface="Arial" charset="0"/>
                <a:cs typeface="Arial Unicode MS" charset="0"/>
              </a:rPr>
              <a:t>Here I am glad to Introduce </a:t>
            </a:r>
            <a:r>
              <a:rPr lang="en-US" sz="1800" baseline="0" dirty="0" smtClean="0">
                <a:latin typeface="Arial" charset="0"/>
                <a:cs typeface="Arial Unicode MS" charset="0"/>
              </a:rPr>
              <a:t>IGS. Which is a</a:t>
            </a:r>
            <a:r>
              <a:rPr lang="en-US" altLang="zh-CN" sz="1800" baseline="0" dirty="0" smtClean="0">
                <a:latin typeface="Arial" charset="0"/>
                <a:cs typeface="Arial Unicode MS" charset="0"/>
              </a:rPr>
              <a:t>n</a:t>
            </a:r>
            <a:r>
              <a:rPr lang="en-US" sz="1800" baseline="0" dirty="0" smtClean="0">
                <a:latin typeface="Arial" charset="0"/>
                <a:cs typeface="Arial Unicode MS" charset="0"/>
              </a:rPr>
              <a:t> </a:t>
            </a:r>
            <a:r>
              <a:rPr lang="en-US" sz="1800" baseline="0" dirty="0" smtClean="0">
                <a:latin typeface="Arial" charset="0"/>
                <a:cs typeface="Arial Unicode MS" charset="0"/>
              </a:rPr>
              <a:t>acronym I coined, and </a:t>
            </a:r>
            <a:r>
              <a:rPr lang="en-US" sz="1800" baseline="0" dirty="0" err="1" smtClean="0">
                <a:latin typeface="Arial" charset="0"/>
                <a:cs typeface="Arial Unicode MS" charset="0"/>
              </a:rPr>
              <a:t>aproved</a:t>
            </a:r>
            <a:r>
              <a:rPr lang="en-US" sz="1800" baseline="0" dirty="0" smtClean="0">
                <a:latin typeface="Arial" charset="0"/>
                <a:cs typeface="Arial Unicode MS" charset="0"/>
              </a:rPr>
              <a:t> by </a:t>
            </a:r>
            <a:r>
              <a:rPr lang="en-US" sz="1800" baseline="0" dirty="0" err="1" smtClean="0">
                <a:latin typeface="Arial" charset="0"/>
                <a:cs typeface="Arial Unicode MS" charset="0"/>
              </a:rPr>
              <a:t>titus</a:t>
            </a:r>
            <a:r>
              <a:rPr lang="en-US" sz="1800" baseline="0" dirty="0" smtClean="0">
                <a:latin typeface="Arial" charset="0"/>
                <a:cs typeface="Arial Unicode MS" charset="0"/>
              </a:rPr>
              <a:t>, which means informative genomic segment.. </a:t>
            </a:r>
            <a:r>
              <a:rPr lang="en-US" sz="1800" baseline="0" dirty="0" smtClean="0">
                <a:latin typeface="Arial" charset="0"/>
                <a:cs typeface="Arial Unicode MS" charset="0"/>
              </a:rPr>
              <a:t>I will introduce how I come up with this concept and how it can be used to enable scalable diversity……, especially without the need </a:t>
            </a:r>
            <a:r>
              <a:rPr lang="en-US" sz="1800" baseline="0" dirty="0" smtClean="0">
                <a:latin typeface="Arial" charset="0"/>
                <a:cs typeface="Arial Unicode MS" charset="0"/>
              </a:rPr>
              <a:t>for assembly or reference. </a:t>
            </a:r>
            <a:endParaRPr lang="en-US" sz="1800" baseline="0" dirty="0" smtClean="0">
              <a:latin typeface="Arial" charset="0"/>
              <a:cs typeface="Arial Unicode MS"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Mapping,normally</a:t>
            </a:r>
            <a:r>
              <a:rPr lang="en-US" baseline="0" dirty="0" smtClean="0"/>
              <a:t> is computationally expensive, we are </a:t>
            </a:r>
            <a:r>
              <a:rPr lang="en-US" baseline="0" dirty="0" err="1" smtClean="0"/>
              <a:t>taling</a:t>
            </a:r>
            <a:r>
              <a:rPr lang="en-US" baseline="0" dirty="0" smtClean="0"/>
              <a:t> about </a:t>
            </a:r>
          </a:p>
          <a:p>
            <a:endParaRPr lang="en-US" baseline="0" dirty="0" smtClean="0"/>
          </a:p>
          <a:p>
            <a:endParaRPr lang="en-US" baseline="0" dirty="0" smtClean="0"/>
          </a:p>
          <a:p>
            <a:endParaRPr lang="en-US" baseline="0" dirty="0" smtClean="0"/>
          </a:p>
          <a:p>
            <a:r>
              <a:rPr lang="en-US" baseline="0" dirty="0" smtClean="0"/>
              <a:t>Yes. We can . </a:t>
            </a:r>
          </a:p>
          <a:p>
            <a:endParaRPr lang="en-US" baseline="0" dirty="0" smtClean="0"/>
          </a:p>
          <a:p>
            <a:r>
              <a:rPr lang="en-US" baseline="0" dirty="0" smtClean="0"/>
              <a:t>What is IGSs. </a:t>
            </a:r>
          </a:p>
          <a:p>
            <a:endParaRPr lang="en-US" baseline="0" dirty="0" smtClean="0"/>
          </a:p>
          <a:p>
            <a:endParaRPr lang="en-US" baseline="0" dirty="0" smtClean="0"/>
          </a:p>
          <a:p>
            <a:r>
              <a:rPr lang="en-US" baseline="0" dirty="0" err="1" smtClean="0"/>
              <a:t>Igs</a:t>
            </a:r>
            <a:r>
              <a:rPr lang="en-US" baseline="0" dirty="0" smtClean="0"/>
              <a:t> represent the novel information in a sample.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10</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Mapping,normally</a:t>
            </a:r>
            <a:r>
              <a:rPr lang="en-US" baseline="0" dirty="0" smtClean="0"/>
              <a:t> is computationally expensive, we are </a:t>
            </a:r>
            <a:r>
              <a:rPr lang="en-US" baseline="0" dirty="0" err="1" smtClean="0"/>
              <a:t>taling</a:t>
            </a:r>
            <a:r>
              <a:rPr lang="en-US" baseline="0" dirty="0" smtClean="0"/>
              <a:t> about </a:t>
            </a:r>
          </a:p>
          <a:p>
            <a:endParaRPr lang="en-US" dirty="0" smtClean="0"/>
          </a:p>
          <a:p>
            <a:r>
              <a:rPr lang="en-US" dirty="0" smtClean="0"/>
              <a:t>Don’t forget</a:t>
            </a:r>
            <a:r>
              <a:rPr lang="en-US" baseline="0" dirty="0" smtClean="0"/>
              <a:t> the scary number of 4 </a:t>
            </a:r>
            <a:r>
              <a:rPr lang="en-US" baseline="0" dirty="0" err="1" smtClean="0"/>
              <a:t>pteabased</a:t>
            </a:r>
            <a:r>
              <a:rPr lang="en-US" baseline="0" dirty="0" smtClean="0"/>
              <a:t>.  </a:t>
            </a:r>
            <a:r>
              <a:rPr lang="en-US" baseline="0" dirty="0" err="1" smtClean="0"/>
              <a:t>Trribase</a:t>
            </a:r>
            <a:r>
              <a:rPr lang="en-US" baseline="0" dirty="0" smtClean="0"/>
              <a:t> </a:t>
            </a:r>
            <a:r>
              <a:rPr lang="en-US" baseline="0" dirty="0" err="1" smtClean="0"/>
              <a:t>sequencign</a:t>
            </a:r>
            <a:r>
              <a:rPr lang="en-US" baseline="0" dirty="0" smtClean="0"/>
              <a:t>, dataset, painful to do mapping , </a:t>
            </a:r>
            <a:r>
              <a:rPr lang="en-US" baseline="0" dirty="0" err="1" smtClean="0"/>
              <a:t>blaoor</a:t>
            </a:r>
            <a:r>
              <a:rPr lang="en-US" baseline="0" dirty="0" smtClean="0"/>
              <a:t> bowtie.</a:t>
            </a:r>
          </a:p>
          <a:p>
            <a:endParaRPr lang="en-US" dirty="0" smtClean="0"/>
          </a:p>
          <a:p>
            <a:r>
              <a:rPr lang="en-US" dirty="0" smtClean="0"/>
              <a:t>So the </a:t>
            </a:r>
            <a:r>
              <a:rPr lang="en-US" dirty="0" err="1" smtClean="0"/>
              <a:t>wuqesiton</a:t>
            </a:r>
            <a:r>
              <a:rPr lang="en-US" dirty="0" smtClean="0"/>
              <a:t> is can we find a shortcut, to do diversity</a:t>
            </a:r>
            <a:r>
              <a:rPr lang="en-US" baseline="0" dirty="0" smtClean="0"/>
              <a:t> </a:t>
            </a:r>
            <a:r>
              <a:rPr lang="en-US" baseline="0" dirty="0" err="1" smtClean="0"/>
              <a:t>anslyiss</a:t>
            </a:r>
            <a:r>
              <a:rPr lang="en-US" baseline="0" dirty="0" smtClean="0"/>
              <a:t>, alike get the clustering, without …. </a:t>
            </a:r>
          </a:p>
          <a:p>
            <a:r>
              <a:rPr lang="en-US" baseline="0" dirty="0" smtClean="0"/>
              <a:t>The answer is yes we can. </a:t>
            </a:r>
          </a:p>
          <a:p>
            <a:r>
              <a:rPr lang="en-US" baseline="0" dirty="0" err="1" smtClean="0"/>
              <a:t>Althought</a:t>
            </a:r>
            <a:r>
              <a:rPr lang="en-US" baseline="0" dirty="0" smtClean="0"/>
              <a:t>, </a:t>
            </a:r>
          </a:p>
          <a:p>
            <a:r>
              <a:rPr lang="en-US" baseline="0" dirty="0" err="1" smtClean="0"/>
              <a:t>Assembly,binning</a:t>
            </a:r>
            <a:r>
              <a:rPr lang="en-US" baseline="0" dirty="0" smtClean="0"/>
              <a:t>, mapping, are important, for function. </a:t>
            </a:r>
            <a:r>
              <a:rPr lang="en-US" baseline="0" dirty="0" err="1" smtClean="0"/>
              <a:t>Phylogentic</a:t>
            </a:r>
            <a:r>
              <a:rPr lang="en-US" baseline="0" dirty="0" smtClean="0"/>
              <a:t> , for now for the purpose of diversity analysis, compare </a:t>
            </a:r>
            <a:r>
              <a:rPr lang="en-US" baseline="0" dirty="0" err="1" smtClean="0"/>
              <a:t>etagen</a:t>
            </a:r>
            <a:r>
              <a:rPr lang="en-US" baseline="0" dirty="0" smtClean="0"/>
              <a:t> samples, it is possible to avoid the process. </a:t>
            </a:r>
          </a:p>
          <a:p>
            <a:r>
              <a:rPr lang="en-US" baseline="0" dirty="0" smtClean="0"/>
              <a:t>What we will do is to get </a:t>
            </a:r>
            <a:r>
              <a:rPr lang="en-US" baseline="0" dirty="0" err="1" smtClean="0"/>
              <a:t>replacie</a:t>
            </a:r>
            <a:r>
              <a:rPr lang="en-US" baseline="0" dirty="0" smtClean="0"/>
              <a:t> the </a:t>
            </a:r>
            <a:r>
              <a:rPr lang="en-US" baseline="0" dirty="0" err="1" smtClean="0"/>
              <a:t>sampels</a:t>
            </a:r>
            <a:r>
              <a:rPr lang="en-US" baseline="0" dirty="0" smtClean="0"/>
              <a:t> by species table by </a:t>
            </a:r>
            <a:r>
              <a:rPr lang="en-US" baseline="0" dirty="0" err="1" smtClean="0"/>
              <a:t>ssample</a:t>
            </a:r>
            <a:r>
              <a:rPr lang="en-US" baseline="0" dirty="0" smtClean="0"/>
              <a:t> </a:t>
            </a:r>
            <a:r>
              <a:rPr lang="en-US" baseline="0" dirty="0" err="1" smtClean="0"/>
              <a:t>sby</a:t>
            </a:r>
            <a:r>
              <a:rPr lang="en-US" baseline="0" dirty="0" smtClean="0"/>
              <a:t> other unit.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11</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may </a:t>
            </a:r>
            <a:r>
              <a:rPr lang="en-US" baseline="0" dirty="0" err="1" smtClean="0"/>
              <a:t>nknow</a:t>
            </a:r>
            <a:r>
              <a:rPr lang="en-US" baseline="0" dirty="0" smtClean="0"/>
              <a:t> the definition of </a:t>
            </a:r>
            <a:r>
              <a:rPr lang="en-US" baseline="0" dirty="0" err="1" smtClean="0"/>
              <a:t>specis</a:t>
            </a:r>
            <a:r>
              <a:rPr lang="en-US" baseline="0" dirty="0" smtClean="0"/>
              <a:t> in </a:t>
            </a:r>
            <a:r>
              <a:rPr lang="en-US" baseline="0" dirty="0" err="1" smtClean="0"/>
              <a:t>mic</a:t>
            </a:r>
            <a:r>
              <a:rPr lang="en-US" baseline="0" dirty="0" smtClean="0"/>
              <a:t> is </a:t>
            </a:r>
            <a:r>
              <a:rPr lang="en-US" baseline="0" dirty="0" err="1" smtClean="0"/>
              <a:t>ambigous</a:t>
            </a:r>
            <a:r>
              <a:rPr lang="en-US" baseline="0" dirty="0" smtClean="0"/>
              <a:t>. It is </a:t>
            </a:r>
            <a:r>
              <a:rPr lang="en-US" baseline="0" dirty="0" err="1" smtClean="0"/>
              <a:t>diffuclty</a:t>
            </a:r>
            <a:r>
              <a:rPr lang="en-US" baseline="0" dirty="0" smtClean="0"/>
              <a:t> to </a:t>
            </a:r>
            <a:r>
              <a:rPr lang="en-US" baseline="0" dirty="0" err="1" smtClean="0"/>
              <a:t>distincgwaish</a:t>
            </a:r>
            <a:r>
              <a:rPr lang="en-US" baseline="0" dirty="0" smtClean="0"/>
              <a:t>, people have </a:t>
            </a:r>
            <a:r>
              <a:rPr lang="en-US" baseline="0" dirty="0" err="1" smtClean="0"/>
              <a:t>alreadsy</a:t>
            </a:r>
            <a:r>
              <a:rPr lang="en-US" baseline="0" dirty="0" smtClean="0"/>
              <a:t> used </a:t>
            </a:r>
            <a:r>
              <a:rPr lang="en-US" baseline="0" dirty="0" err="1" smtClean="0"/>
              <a:t>oTU</a:t>
            </a:r>
            <a:r>
              <a:rPr lang="en-US" baseline="0" dirty="0" smtClean="0"/>
              <a:t> to replace species as the unit for diversity, analysis. The </a:t>
            </a:r>
            <a:r>
              <a:rPr lang="en-US" baseline="0" dirty="0" err="1" smtClean="0"/>
              <a:t>otu</a:t>
            </a:r>
            <a:r>
              <a:rPr lang="en-US" baseline="0" dirty="0" smtClean="0"/>
              <a:t> taxonomy can </a:t>
            </a:r>
            <a:r>
              <a:rPr lang="en-US" baseline="0" dirty="0" err="1" smtClean="0"/>
              <a:t>represnet</a:t>
            </a:r>
            <a:r>
              <a:rPr lang="en-US" baseline="0" dirty="0" smtClean="0"/>
              <a:t> the 16 s </a:t>
            </a:r>
            <a:r>
              <a:rPr lang="en-US" baseline="0" dirty="0" err="1" smtClean="0"/>
              <a:t>rna</a:t>
            </a:r>
            <a:r>
              <a:rPr lang="en-US" baseline="0" dirty="0" smtClean="0"/>
              <a:t> reads that are similar with each other.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12</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Ew</a:t>
            </a:r>
            <a:r>
              <a:rPr lang="en-US" baseline="0" dirty="0" smtClean="0"/>
              <a:t> want to find other unit that can be defined and the count can be </a:t>
            </a:r>
            <a:r>
              <a:rPr lang="en-US" baseline="0" dirty="0" err="1" smtClean="0"/>
              <a:t>aquried</a:t>
            </a:r>
            <a:r>
              <a:rPr lang="en-US" baseline="0" dirty="0" smtClean="0"/>
              <a:t> from </a:t>
            </a:r>
            <a:r>
              <a:rPr lang="en-US" baseline="0" dirty="0" err="1" smtClean="0"/>
              <a:t>wholge</a:t>
            </a:r>
            <a:r>
              <a:rPr lang="en-US" baseline="0" dirty="0" smtClean="0"/>
              <a:t> </a:t>
            </a:r>
            <a:r>
              <a:rPr lang="en-US" baseline="0" dirty="0" err="1" smtClean="0"/>
              <a:t>gnoem</a:t>
            </a:r>
            <a:r>
              <a:rPr lang="en-US" baseline="0" dirty="0" smtClean="0"/>
              <a:t> </a:t>
            </a:r>
            <a:r>
              <a:rPr lang="en-US" baseline="0" dirty="0" err="1" smtClean="0"/>
              <a:t>shto</a:t>
            </a:r>
            <a:r>
              <a:rPr lang="en-US" baseline="0" dirty="0" smtClean="0"/>
              <a:t> reads. </a:t>
            </a:r>
          </a:p>
          <a:p>
            <a:endParaRPr lang="en-US" baseline="0" dirty="0" smtClean="0"/>
          </a:p>
          <a:p>
            <a:r>
              <a:rPr lang="en-US" baseline="0" dirty="0" smtClean="0"/>
              <a:t>This </a:t>
            </a:r>
            <a:r>
              <a:rPr lang="en-US" baseline="0" dirty="0" err="1" smtClean="0"/>
              <a:t>wi</a:t>
            </a:r>
            <a:r>
              <a:rPr lang="en-US" baseline="0" dirty="0" smtClean="0"/>
              <a:t> where we need IGS.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13</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get the count of </a:t>
            </a:r>
            <a:r>
              <a:rPr lang="en-US" dirty="0" err="1" smtClean="0"/>
              <a:t>igs</a:t>
            </a:r>
            <a:r>
              <a:rPr lang="en-US" dirty="0" smtClean="0"/>
              <a:t> across</a:t>
            </a:r>
            <a:r>
              <a:rPr lang="en-US" baseline="0" dirty="0" smtClean="0"/>
              <a:t> samples from raw reads. It can be used. </a:t>
            </a:r>
            <a:endParaRPr lang="en-US" dirty="0" smtClean="0"/>
          </a:p>
          <a:p>
            <a:r>
              <a:rPr lang="en-US" dirty="0" smtClean="0"/>
              <a:t>It</a:t>
            </a:r>
            <a:r>
              <a:rPr lang="en-US" baseline="0" dirty="0" smtClean="0"/>
              <a:t> is can represent. The after  after we get the table, there are a bunch of existing tools to do analysis downstream .</a:t>
            </a:r>
          </a:p>
          <a:p>
            <a:r>
              <a:rPr lang="en-US" baseline="0" dirty="0" smtClean="0"/>
              <a:t>Next I will </a:t>
            </a:r>
            <a:r>
              <a:rPr lang="en-US" baseline="0" dirty="0" err="1" smtClean="0"/>
              <a:t>itnroduce</a:t>
            </a:r>
            <a:r>
              <a:rPr lang="en-US" baseline="0" dirty="0" smtClean="0"/>
              <a:t> how to get the table from if we only have the sequencing reads in diff samples. </a:t>
            </a:r>
            <a:endParaRPr lang="en-US"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14</a:t>
            </a:fld>
            <a:endParaRPr lang="en-US"/>
          </a:p>
        </p:txBody>
      </p:sp>
    </p:spTree>
    <p:extLst>
      <p:ext uri="{BB962C8B-B14F-4D97-AF65-F5344CB8AC3E}">
        <p14:creationId xmlns:p14="http://schemas.microsoft.com/office/powerpoint/2010/main" val="1918672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Firslty</a:t>
            </a:r>
            <a:r>
              <a:rPr lang="en-US" dirty="0" smtClean="0"/>
              <a:t>, a technique</a:t>
            </a:r>
            <a:r>
              <a:rPr lang="en-US" baseline="0" dirty="0" smtClean="0"/>
              <a:t> that is critical to the </a:t>
            </a:r>
            <a:r>
              <a:rPr lang="en-US" baseline="0" dirty="0" err="1" smtClean="0"/>
              <a:t>countign</a:t>
            </a:r>
            <a:r>
              <a:rPr lang="en-US" baseline="0" dirty="0" smtClean="0"/>
              <a:t>, </a:t>
            </a:r>
            <a:r>
              <a:rPr lang="en-US" baseline="0" dirty="0" err="1" smtClean="0"/>
              <a:t>igs</a:t>
            </a:r>
            <a:r>
              <a:rPr lang="en-US" baseline="0" dirty="0" smtClean="0"/>
              <a:t>, now we have an efficient methods to get…</a:t>
            </a:r>
          </a:p>
          <a:p>
            <a:endParaRPr lang="en-US" baseline="0" dirty="0" smtClean="0"/>
          </a:p>
          <a:p>
            <a:r>
              <a:rPr lang="en-US" baseline="0" dirty="0" smtClean="0"/>
              <a:t>This is based. On </a:t>
            </a:r>
            <a:r>
              <a:rPr lang="en-US" baseline="0" dirty="0" err="1" smtClean="0"/>
              <a:t>khmer</a:t>
            </a:r>
            <a:r>
              <a:rPr lang="en-US" baseline="0" dirty="0" smtClean="0"/>
              <a:t> and another method </a:t>
            </a:r>
            <a:r>
              <a:rPr lang="en-US" baseline="0" dirty="0" err="1" smtClean="0"/>
              <a:t>diginorm</a:t>
            </a:r>
            <a:r>
              <a:rPr lang="en-US" baseline="0" dirty="0" smtClean="0"/>
              <a:t>.  I want to say without these work , all the </a:t>
            </a:r>
            <a:r>
              <a:rPr lang="en-US" baseline="0" dirty="0" err="1" smtClean="0"/>
              <a:t>igs</a:t>
            </a:r>
            <a:r>
              <a:rPr lang="en-US" baseline="0" dirty="0" smtClean="0"/>
              <a:t> </a:t>
            </a:r>
            <a:r>
              <a:rPr lang="en-US" baseline="0" dirty="0" err="1" smtClean="0"/>
              <a:t>realed</a:t>
            </a:r>
            <a:r>
              <a:rPr lang="en-US" baseline="0" dirty="0" smtClean="0"/>
              <a:t> stuff is jus </a:t>
            </a:r>
            <a:r>
              <a:rPr lang="en-US" baseline="0" dirty="0" err="1" smtClean="0"/>
              <a:t>timporssible</a:t>
            </a:r>
            <a:r>
              <a:rPr lang="en-US" baseline="0" dirty="0" smtClean="0"/>
              <a:t>. </a:t>
            </a:r>
          </a:p>
          <a:p>
            <a:endParaRPr lang="en-US" baseline="0" dirty="0" smtClean="0"/>
          </a:p>
          <a:p>
            <a:r>
              <a:rPr lang="en-US" baseline="0" dirty="0" smtClean="0"/>
              <a:t>We can get the coverage of a read in a </a:t>
            </a:r>
            <a:r>
              <a:rPr lang="en-US" baseline="0" dirty="0" err="1" smtClean="0"/>
              <a:t>sampke</a:t>
            </a:r>
            <a:r>
              <a:rPr lang="en-US" baseline="0" dirty="0" smtClean="0"/>
              <a:t> where it is from. Like this 10 co</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15</a:t>
            </a:fld>
            <a:endParaRPr lang="en-US"/>
          </a:p>
        </p:txBody>
      </p:sp>
    </p:spTree>
    <p:extLst>
      <p:ext uri="{BB962C8B-B14F-4D97-AF65-F5344CB8AC3E}">
        <p14:creationId xmlns:p14="http://schemas.microsoft.com/office/powerpoint/2010/main" val="2639510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another ,reads, </a:t>
            </a:r>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16</a:t>
            </a:fld>
            <a:endParaRPr lang="en-US"/>
          </a:p>
        </p:txBody>
      </p:sp>
    </p:spTree>
    <p:extLst>
      <p:ext uri="{BB962C8B-B14F-4D97-AF65-F5344CB8AC3E}">
        <p14:creationId xmlns:p14="http://schemas.microsoft.com/office/powerpoint/2010/main" val="117874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important ,we can get the coverage of read </a:t>
            </a:r>
            <a:r>
              <a:rPr lang="en-US" dirty="0" err="1" smtClean="0"/>
              <a:t>afomr</a:t>
            </a:r>
            <a:r>
              <a:rPr lang="en-US" dirty="0" smtClean="0"/>
              <a:t> sample</a:t>
            </a:r>
            <a:r>
              <a:rPr lang="en-US" baseline="0" dirty="0" smtClean="0"/>
              <a:t> a in sample b. we keep in mind that </a:t>
            </a:r>
            <a:r>
              <a:rPr lang="en-US" baseline="0" dirty="0" err="1" smtClean="0"/>
              <a:t>ereatea</a:t>
            </a:r>
            <a:r>
              <a:rPr lang="en-US" baseline="0" dirty="0" smtClean="0"/>
              <a:t> dare …</a:t>
            </a:r>
          </a:p>
          <a:p>
            <a:r>
              <a:rPr lang="en-US" baseline="0" dirty="0" smtClean="0"/>
              <a:t>So a reads has a coverage in b. means, the genomic regions are observed by reads in both samples,. Genomic region occurs ii both </a:t>
            </a:r>
            <a:r>
              <a:rPr lang="en-US" baseline="0" dirty="0" err="1" smtClean="0"/>
              <a:t>sample.s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17</a:t>
            </a:fld>
            <a:endParaRPr lang="en-US"/>
          </a:p>
        </p:txBody>
      </p:sp>
    </p:spTree>
    <p:extLst>
      <p:ext uri="{BB962C8B-B14F-4D97-AF65-F5344CB8AC3E}">
        <p14:creationId xmlns:p14="http://schemas.microsoft.com/office/powerpoint/2010/main" val="3584821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,with</a:t>
            </a:r>
            <a:r>
              <a:rPr lang="en-US" baseline="0" dirty="0" smtClean="0"/>
              <a:t> the technique to get the </a:t>
            </a:r>
            <a:r>
              <a:rPr lang="en-US" baseline="0" dirty="0" err="1" smtClean="0"/>
              <a:t>covrareage</a:t>
            </a:r>
            <a:r>
              <a:rPr lang="en-US" baseline="0" dirty="0" smtClean="0"/>
              <a:t> of a read in any </a:t>
            </a:r>
            <a:r>
              <a:rPr lang="en-US" baseline="0" dirty="0" err="1" smtClean="0"/>
              <a:t>smaples</a:t>
            </a:r>
            <a:r>
              <a:rPr lang="en-US" baseline="0" dirty="0" smtClean="0"/>
              <a:t>, </a:t>
            </a:r>
            <a:r>
              <a:rPr lang="en-US" baseline="0" dirty="0" err="1" smtClean="0"/>
              <a:t>wsupos</a:t>
            </a:r>
            <a:r>
              <a:rPr lang="en-US" baseline="0" dirty="0" smtClean="0"/>
              <a:t> we have 34 samples, we will check </a:t>
            </a:r>
            <a:r>
              <a:rPr lang="en-US" baseline="0" dirty="0" err="1" smtClean="0"/>
              <a:t>coerage</a:t>
            </a:r>
            <a:r>
              <a:rPr lang="en-US" baseline="0" dirty="0" smtClean="0"/>
              <a:t> of a read in sample as </a:t>
            </a:r>
            <a:r>
              <a:rPr lang="en-US" baseline="0" dirty="0" err="1" smtClean="0"/>
              <a:t>acorrss</a:t>
            </a:r>
            <a:r>
              <a:rPr lang="en-US" baseline="0" dirty="0" smtClean="0"/>
              <a:t> 3 samples, like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18</a:t>
            </a:fld>
            <a:endParaRPr lang="en-US"/>
          </a:p>
        </p:txBody>
      </p:sp>
    </p:spTree>
    <p:extLst>
      <p:ext uri="{BB962C8B-B14F-4D97-AF65-F5344CB8AC3E}">
        <p14:creationId xmlns:p14="http://schemas.microsoft.com/office/powerpoint/2010/main" val="1839680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every read</a:t>
            </a:r>
            <a:r>
              <a:rPr lang="en-US" baseline="0" dirty="0" smtClean="0"/>
              <a:t>s in sample b, we can still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21</a:t>
            </a:fld>
            <a:endParaRPr lang="en-US"/>
          </a:p>
        </p:txBody>
      </p:sp>
    </p:spTree>
    <p:extLst>
      <p:ext uri="{BB962C8B-B14F-4D97-AF65-F5344CB8AC3E}">
        <p14:creationId xmlns:p14="http://schemas.microsoft.com/office/powerpoint/2010/main" val="270462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71E4B13-48FC-1648-8359-1898C30009EC}" type="slidenum">
              <a:rPr lang="en-US"/>
              <a:pPr/>
              <a:t>2</a:t>
            </a:fld>
            <a:endParaRPr lang="en-US"/>
          </a:p>
        </p:txBody>
      </p:sp>
      <p:sp>
        <p:nvSpPr>
          <p:cNvPr id="27649" name="Text Box 1"/>
          <p:cNvSpPr txBox="1">
            <a:spLocks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7650" name="Text Box 2"/>
          <p:cNvSpPr txBox="1">
            <a:spLocks noChangeArrowheads="1"/>
          </p:cNvSpPr>
          <p:nvPr>
            <p:ph type="body" idx="1"/>
          </p:nvPr>
        </p:nvSpPr>
        <p:spPr bwMode="auto">
          <a:xfrm>
            <a:off x="645739" y="4488295"/>
            <a:ext cx="5647765" cy="59242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r>
              <a:rPr lang="en-US" sz="1800" dirty="0">
                <a:latin typeface="Arial" charset="0"/>
                <a:cs typeface="Arial Unicode MS" charset="0"/>
              </a:rPr>
              <a:t>The direct motivation of </a:t>
            </a:r>
            <a:r>
              <a:rPr lang="en-US" sz="1800" dirty="0" smtClean="0">
                <a:latin typeface="Arial" charset="0"/>
                <a:cs typeface="Arial Unicode MS" charset="0"/>
              </a:rPr>
              <a:t> this</a:t>
            </a:r>
            <a:r>
              <a:rPr lang="en-US" sz="1800" baseline="0" dirty="0" smtClean="0">
                <a:latin typeface="Arial" charset="0"/>
                <a:cs typeface="Arial Unicode MS" charset="0"/>
              </a:rPr>
              <a:t> work </a:t>
            </a:r>
            <a:r>
              <a:rPr lang="en-US" sz="1800" dirty="0" smtClean="0">
                <a:latin typeface="Arial" charset="0"/>
                <a:cs typeface="Arial Unicode MS" charset="0"/>
              </a:rPr>
              <a:t>is </a:t>
            </a:r>
            <a:r>
              <a:rPr lang="en-US" sz="1800" dirty="0">
                <a:latin typeface="Arial" charset="0"/>
                <a:cs typeface="Arial Unicode MS" charset="0"/>
              </a:rPr>
              <a:t>GPGC project. Which is The Great Prairie Grand Challenge. It is an effort to analyze cultivated and natural soil from several different locations in specifically Kansas, Iowa, and Wisconsin. We want to answer important questions like how many different species in a soil sample? What is their </a:t>
            </a:r>
            <a:r>
              <a:rPr lang="en-US" sz="1800" dirty="0" err="1">
                <a:latin typeface="Arial" charset="0"/>
                <a:cs typeface="Arial Unicode MS" charset="0"/>
              </a:rPr>
              <a:t>abundundance</a:t>
            </a:r>
            <a:r>
              <a:rPr lang="en-US" sz="1800" dirty="0">
                <a:latin typeface="Arial" charset="0"/>
                <a:cs typeface="Arial Unicode MS" charset="0"/>
              </a:rPr>
              <a:t> </a:t>
            </a:r>
            <a:r>
              <a:rPr lang="en-US" sz="1800" dirty="0" err="1">
                <a:latin typeface="Arial" charset="0"/>
                <a:cs typeface="Arial Unicode MS" charset="0"/>
              </a:rPr>
              <a:t>distirbution</a:t>
            </a:r>
            <a:r>
              <a:rPr lang="en-US" sz="1800" dirty="0">
                <a:latin typeface="Arial" charset="0"/>
                <a:cs typeface="Arial Unicode MS" charset="0"/>
              </a:rPr>
              <a:t>?</a:t>
            </a:r>
          </a:p>
          <a:p>
            <a:pPr marL="193749" indent="-192324">
              <a:lnSpc>
                <a:spcPct val="93000"/>
              </a:lnSpc>
              <a:spcBef>
                <a:spcPct val="0"/>
              </a:spcBef>
            </a:pPr>
            <a:r>
              <a:rPr lang="en-US" sz="1800" dirty="0">
                <a:latin typeface="Arial" charset="0"/>
                <a:cs typeface="Arial Unicode MS" charset="0"/>
              </a:rPr>
              <a:t>Is there any difference between </a:t>
            </a:r>
            <a:r>
              <a:rPr lang="en-US" sz="1800" dirty="0" err="1">
                <a:latin typeface="Arial" charset="0"/>
                <a:cs typeface="Arial Unicode MS" charset="0"/>
              </a:rPr>
              <a:t>differen</a:t>
            </a:r>
            <a:r>
              <a:rPr lang="en-US" sz="1800" dirty="0">
                <a:latin typeface="Arial" charset="0"/>
                <a:cs typeface="Arial Unicode MS" charset="0"/>
              </a:rPr>
              <a:t> samples like </a:t>
            </a:r>
            <a:r>
              <a:rPr lang="en-US" sz="1800" dirty="0" err="1">
                <a:latin typeface="Arial" charset="0"/>
                <a:cs typeface="Arial Unicode MS" charset="0"/>
              </a:rPr>
              <a:t>iowa</a:t>
            </a:r>
            <a:r>
              <a:rPr lang="en-US" sz="1800" dirty="0">
                <a:latin typeface="Arial" charset="0"/>
                <a:cs typeface="Arial Unicode MS" charset="0"/>
              </a:rPr>
              <a:t> cultured soil and </a:t>
            </a:r>
            <a:r>
              <a:rPr lang="en-US" sz="1800" dirty="0" err="1">
                <a:latin typeface="Arial" charset="0"/>
                <a:cs typeface="Arial Unicode MS" charset="0"/>
              </a:rPr>
              <a:t>preparie</a:t>
            </a:r>
            <a:r>
              <a:rPr lang="en-US" sz="1800" dirty="0">
                <a:latin typeface="Arial" charset="0"/>
                <a:cs typeface="Arial Unicode MS" charset="0"/>
              </a:rPr>
              <a:t> </a:t>
            </a:r>
            <a:r>
              <a:rPr lang="en-US" sz="1800" dirty="0" smtClean="0">
                <a:latin typeface="Arial" charset="0"/>
                <a:cs typeface="Arial Unicode MS" charset="0"/>
              </a:rPr>
              <a:t>soil</a:t>
            </a:r>
          </a:p>
          <a:p>
            <a:pPr marL="193749" indent="-192324">
              <a:lnSpc>
                <a:spcPct val="93000"/>
              </a:lnSpc>
              <a:spcBef>
                <a:spcPct val="0"/>
              </a:spcBef>
            </a:pPr>
            <a:endParaRPr lang="en-US" sz="1800" dirty="0" smtClean="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There </a:t>
            </a:r>
            <a:r>
              <a:rPr lang="en-US" sz="1800" dirty="0">
                <a:latin typeface="Arial" charset="0"/>
                <a:cs typeface="Arial Unicode MS" charset="0"/>
              </a:rPr>
              <a:t>are classic </a:t>
            </a:r>
            <a:r>
              <a:rPr lang="en-US" sz="1800" dirty="0" err="1">
                <a:latin typeface="Arial" charset="0"/>
                <a:cs typeface="Arial Unicode MS" charset="0"/>
              </a:rPr>
              <a:t>diversty</a:t>
            </a:r>
            <a:r>
              <a:rPr lang="en-US" sz="1800" dirty="0">
                <a:latin typeface="Arial" charset="0"/>
                <a:cs typeface="Arial Unicode MS" charset="0"/>
              </a:rPr>
              <a:t> estimation problem in microbial ecology. The first two are alpha diversity, the diversity in one defined habitat or sample, the last is about beta </a:t>
            </a:r>
            <a:r>
              <a:rPr lang="en-US" sz="1800" dirty="0" err="1">
                <a:latin typeface="Arial" charset="0"/>
                <a:cs typeface="Arial Unicode MS" charset="0"/>
              </a:rPr>
              <a:t>diversity,to</a:t>
            </a:r>
            <a:r>
              <a:rPr lang="en-US" sz="1800" dirty="0">
                <a:latin typeface="Arial" charset="0"/>
                <a:cs typeface="Arial Unicode MS" charset="0"/>
              </a:rPr>
              <a:t> compare  diversity between </a:t>
            </a:r>
            <a:r>
              <a:rPr lang="en-US" sz="1800" dirty="0" err="1">
                <a:latin typeface="Arial" charset="0"/>
                <a:cs typeface="Arial Unicode MS" charset="0"/>
              </a:rPr>
              <a:t>samplesor</a:t>
            </a:r>
            <a:r>
              <a:rPr lang="en-US" sz="1800" dirty="0">
                <a:latin typeface="Arial" charset="0"/>
                <a:cs typeface="Arial Unicode MS" charset="0"/>
              </a:rPr>
              <a:t> habitats</a:t>
            </a:r>
            <a:r>
              <a:rPr lang="en-US" sz="1800" dirty="0" smtClean="0">
                <a:latin typeface="Arial" charset="0"/>
                <a:cs typeface="Arial Unicode MS" charset="0"/>
              </a:rPr>
              <a:t>.</a:t>
            </a:r>
            <a:endParaRPr lang="en-US" sz="1800" dirty="0">
              <a:latin typeface="Arial" charset="0"/>
              <a:cs typeface="Arial Unicode MS"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get all the coverage</a:t>
            </a:r>
            <a:r>
              <a:rPr lang="en-US" baseline="0" dirty="0" smtClean="0"/>
              <a:t> profiles of all the reads in </a:t>
            </a:r>
            <a:r>
              <a:rPr lang="en-US" baseline="0" dirty="0" err="1" smtClean="0"/>
              <a:t>sample.s</a:t>
            </a:r>
            <a:r>
              <a:rPr lang="en-US" baseline="0" dirty="0" smtClean="0"/>
              <a:t> </a:t>
            </a:r>
          </a:p>
          <a:p>
            <a:r>
              <a:rPr lang="en-US" baseline="0" dirty="0" smtClean="0"/>
              <a:t>I </a:t>
            </a:r>
            <a:r>
              <a:rPr lang="en-US" baseline="0" dirty="0" err="1" smtClean="0"/>
              <a:t>nned</a:t>
            </a:r>
            <a:r>
              <a:rPr lang="en-US" baseline="0" dirty="0" smtClean="0"/>
              <a:t> to quote a notion here, </a:t>
            </a:r>
            <a:r>
              <a:rPr lang="en-US" baseline="0" dirty="0" err="1" smtClean="0"/>
              <a:t>contigs</a:t>
            </a:r>
            <a:r>
              <a:rPr lang="en-US" baseline="0" dirty="0" smtClean="0"/>
              <a:t>. With , </a:t>
            </a:r>
          </a:p>
          <a:p>
            <a:r>
              <a:rPr lang="en-US" baseline="0" dirty="0" err="1" smtClean="0"/>
              <a:t>Siilarl</a:t>
            </a:r>
            <a:r>
              <a:rPr lang="en-US" baseline="0" dirty="0" smtClean="0"/>
              <a:t> , reads the same, </a:t>
            </a:r>
          </a:p>
          <a:p>
            <a:r>
              <a:rPr lang="en-US" baseline="0" dirty="0" smtClean="0"/>
              <a:t>We group reads together with same profiles. They are likely be the observations of the same genomic regions.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22</a:t>
            </a:fld>
            <a:endParaRPr lang="en-US"/>
          </a:p>
        </p:txBody>
      </p:sp>
    </p:spTree>
    <p:extLst>
      <p:ext uri="{BB962C8B-B14F-4D97-AF65-F5344CB8AC3E}">
        <p14:creationId xmlns:p14="http://schemas.microsoft.com/office/powerpoint/2010/main" val="3438920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bin</a:t>
            </a:r>
            <a:r>
              <a:rPr lang="en-US" dirty="0" smtClean="0"/>
              <a:t>” , we can not say we</a:t>
            </a:r>
            <a:r>
              <a:rPr lang="en-US" baseline="0" dirty="0" smtClean="0"/>
              <a:t> </a:t>
            </a:r>
            <a:r>
              <a:rPr lang="en-US" baseline="0" dirty="0" err="1" smtClean="0"/>
              <a:t>splti</a:t>
            </a:r>
            <a:r>
              <a:rPr lang="en-US" baseline="0" dirty="0" smtClean="0"/>
              <a:t> into species. Into genomic regions. Are covered by group reads.</a:t>
            </a:r>
          </a:p>
          <a:p>
            <a:r>
              <a:rPr lang="en-US" baseline="0" dirty="0" smtClean="0"/>
              <a:t>Next we want to ask. Do the the same </a:t>
            </a:r>
            <a:r>
              <a:rPr lang="en-US" baseline="0" dirty="0" err="1" smtClean="0"/>
              <a:t>szie</a:t>
            </a:r>
            <a:r>
              <a:rPr lang="en-US" baseline="0" dirty="0" smtClean="0"/>
              <a:t>?? </a:t>
            </a:r>
            <a:r>
              <a:rPr lang="en-US" baseline="0" dirty="0" err="1" smtClean="0"/>
              <a:t>Actuall</a:t>
            </a:r>
            <a:r>
              <a:rPr lang="en-US" baseline="0" dirty="0" smtClean="0"/>
              <a:t> not. Let’s look at this. Twice as large as the region this two reads cover. </a:t>
            </a:r>
          </a:p>
          <a:p>
            <a:endParaRPr lang="en-US" dirty="0" smtClean="0"/>
          </a:p>
          <a:p>
            <a:r>
              <a:rPr lang="en-US" dirty="0" smtClean="0"/>
              <a:t>The</a:t>
            </a:r>
            <a:r>
              <a:rPr lang="en-US" baseline="0" dirty="0" smtClean="0"/>
              <a:t> unit will be IGSs. </a:t>
            </a:r>
          </a:p>
          <a:p>
            <a:endParaRPr lang="en-US" dirty="0" smtClean="0"/>
          </a:p>
          <a:p>
            <a:r>
              <a:rPr lang="en-US" dirty="0" smtClean="0"/>
              <a:t>Do they cover the same size of segment</a:t>
            </a:r>
            <a:r>
              <a:rPr lang="en-US" baseline="0" dirty="0" smtClean="0"/>
              <a:t> on the genome? No.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23</a:t>
            </a:fld>
            <a:endParaRPr lang="en-US"/>
          </a:p>
        </p:txBody>
      </p:sp>
    </p:spTree>
    <p:extLst>
      <p:ext uri="{BB962C8B-B14F-4D97-AF65-F5344CB8AC3E}">
        <p14:creationId xmlns:p14="http://schemas.microsoft.com/office/powerpoint/2010/main" val="3697664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With</a:t>
            </a:r>
            <a:r>
              <a:rPr lang="en-US" altLang="zh-CN" baseline="0" dirty="0" smtClean="0"/>
              <a:t> this </a:t>
            </a:r>
            <a:r>
              <a:rPr lang="en-US" altLang="zh-CN" baseline="0" dirty="0" err="1" smtClean="0"/>
              <a:t>diferent</a:t>
            </a:r>
            <a:r>
              <a:rPr lang="en-US" altLang="zh-CN" baseline="0" dirty="0" smtClean="0"/>
              <a:t> </a:t>
            </a:r>
            <a:r>
              <a:rPr lang="en-US" altLang="zh-CN" baseline="0" dirty="0" err="1" smtClean="0"/>
              <a:t>igs</a:t>
            </a:r>
            <a:r>
              <a:rPr lang="en-US" altLang="zh-CN" baseline="0" dirty="0" smtClean="0"/>
              <a:t> and the </a:t>
            </a:r>
            <a:r>
              <a:rPr lang="en-US" altLang="zh-CN" baseline="0" dirty="0" err="1" smtClean="0"/>
              <a:t>coerage</a:t>
            </a:r>
            <a:r>
              <a:rPr lang="en-US" altLang="zh-CN" baseline="0" dirty="0" smtClean="0"/>
              <a:t>, </a:t>
            </a:r>
            <a:r>
              <a:rPr lang="en-US" altLang="zh-CN" baseline="0" dirty="0" err="1" smtClean="0"/>
              <a:t>observeance</a:t>
            </a:r>
            <a:r>
              <a:rPr lang="en-US" altLang="zh-CN" baseline="0" dirty="0" smtClean="0"/>
              <a:t>, it is easy to have sample by </a:t>
            </a:r>
            <a:r>
              <a:rPr lang="en-US" altLang="zh-CN" baseline="0" dirty="0" err="1" smtClean="0"/>
              <a:t>igs</a:t>
            </a:r>
            <a:r>
              <a:rPr lang="en-US" altLang="zh-CN" baseline="0" dirty="0" smtClean="0"/>
              <a:t> </a:t>
            </a:r>
            <a:r>
              <a:rPr lang="en-US" altLang="zh-CN" baseline="0" dirty="0" err="1" smtClean="0"/>
              <a:t>matirx</a:t>
            </a:r>
            <a:r>
              <a:rPr lang="en-US" altLang="zh-CN" baseline="0" dirty="0" smtClean="0"/>
              <a:t> like this. </a:t>
            </a:r>
            <a:endParaRPr lang="en-US" altLang="zh-CN" dirty="0" smtClean="0"/>
          </a:p>
          <a:p>
            <a:endParaRPr lang="en-US" altLang="zh-CN" dirty="0" smtClean="0"/>
          </a:p>
          <a:p>
            <a:r>
              <a:rPr lang="en-US" altLang="zh-CN" dirty="0" smtClean="0"/>
              <a:t>If </a:t>
            </a:r>
            <a:r>
              <a:rPr lang="en-US" altLang="zh-CN" dirty="0" smtClean="0"/>
              <a:t>they are have</a:t>
            </a:r>
            <a:r>
              <a:rPr lang="en-US" altLang="zh-CN" baseline="0" dirty="0" smtClean="0"/>
              <a:t> similar coverage profile, </a:t>
            </a:r>
          </a:p>
          <a:p>
            <a:endParaRPr lang="en-US" baseline="0" dirty="0" smtClean="0"/>
          </a:p>
          <a:p>
            <a:r>
              <a:rPr lang="en-US" baseline="0" dirty="0" smtClean="0"/>
              <a:t>Get the number of segments. </a:t>
            </a:r>
          </a:p>
          <a:p>
            <a:endParaRPr lang="en-US" baseline="0" dirty="0" smtClean="0"/>
          </a:p>
          <a:p>
            <a:r>
              <a:rPr lang="en-US" baseline="0" dirty="0" smtClean="0"/>
              <a:t>How many stuffs </a:t>
            </a:r>
          </a:p>
          <a:p>
            <a:endParaRPr lang="en-US" baseline="0" dirty="0" smtClean="0"/>
          </a:p>
          <a:p>
            <a:r>
              <a:rPr lang="en-US" baseline="0" dirty="0" smtClean="0"/>
              <a:t>Cover more stuffs than this one, twice as large as smaller one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24</a:t>
            </a:fld>
            <a:endParaRPr lang="en-US"/>
          </a:p>
        </p:txBody>
      </p:sp>
    </p:spTree>
    <p:extLst>
      <p:ext uri="{BB962C8B-B14F-4D97-AF65-F5344CB8AC3E}">
        <p14:creationId xmlns:p14="http://schemas.microsoft.com/office/powerpoint/2010/main" val="3081198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a:t>
            </a:r>
            <a:r>
              <a:rPr lang="en-US" dirty="0" err="1" smtClean="0"/>
              <a:t>igs</a:t>
            </a:r>
            <a:r>
              <a:rPr lang="en-US" dirty="0" smtClean="0"/>
              <a:t> and we find</a:t>
            </a:r>
            <a:r>
              <a:rPr lang="en-US" baseline="0" dirty="0" smtClean="0"/>
              <a:t> the short cut, and do diversity </a:t>
            </a:r>
            <a:r>
              <a:rPr lang="en-US" baseline="0" dirty="0" err="1" smtClean="0"/>
              <a:t>anslsyis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25</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wha</a:t>
            </a:r>
            <a:r>
              <a:rPr lang="en-US" dirty="0" smtClean="0"/>
              <a:t> tare  the </a:t>
            </a:r>
            <a:r>
              <a:rPr lang="en-US" dirty="0" err="1" smtClean="0"/>
              <a:t>IgS</a:t>
            </a:r>
            <a:r>
              <a:rPr lang="en-US" dirty="0" smtClean="0"/>
              <a:t> exactly. It</a:t>
            </a:r>
            <a:r>
              <a:rPr lang="en-US" baseline="0" dirty="0" smtClean="0"/>
              <a:t> seems </a:t>
            </a:r>
            <a:r>
              <a:rPr lang="en-US" baseline="0" dirty="0" err="1" smtClean="0"/>
              <a:t>abstract.but</a:t>
            </a:r>
            <a:r>
              <a:rPr lang="en-US" baseline="0" dirty="0" smtClean="0"/>
              <a:t> in fact we can consider them as the genomic segments, which do not share more than 1 </a:t>
            </a:r>
            <a:r>
              <a:rPr lang="en-US" baseline="0" dirty="0" err="1" smtClean="0"/>
              <a:t>kmer</a:t>
            </a:r>
            <a:r>
              <a:rPr lang="en-US" baseline="0" dirty="0" smtClean="0"/>
              <a:t> with each other. </a:t>
            </a:r>
            <a:r>
              <a:rPr lang="en-US" baseline="0" dirty="0" err="1" smtClean="0"/>
              <a:t>Sinply</a:t>
            </a:r>
            <a:r>
              <a:rPr lang="en-US" baseline="0" dirty="0" smtClean="0"/>
              <a:t> put, </a:t>
            </a:r>
            <a:r>
              <a:rPr lang="en-US" baseline="0" dirty="0" err="1" smtClean="0"/>
              <a:t>igss</a:t>
            </a:r>
            <a:r>
              <a:rPr lang="en-US" baseline="0" dirty="0" smtClean="0"/>
              <a:t> can represent </a:t>
            </a:r>
            <a:r>
              <a:rPr lang="en-US" baseline="0" dirty="0" err="1" smtClean="0"/>
              <a:t>thenovel</a:t>
            </a:r>
            <a:r>
              <a:rPr lang="en-US" baseline="0" dirty="0" smtClean="0"/>
              <a:t> information in a genome. The more </a:t>
            </a:r>
            <a:r>
              <a:rPr lang="en-US" baseline="0" dirty="0" err="1" smtClean="0"/>
              <a:t>igs</a:t>
            </a:r>
            <a:r>
              <a:rPr lang="en-US" baseline="0" dirty="0" smtClean="0"/>
              <a:t> there are in a sample, the higher diversity , higher richness </a:t>
            </a:r>
            <a:r>
              <a:rPr lang="en-US" baseline="0" dirty="0" err="1" smtClean="0"/>
              <a:t>th</a:t>
            </a:r>
            <a:r>
              <a:rPr lang="en-US" baseline="0" dirty="0" smtClean="0"/>
              <a:t> </a:t>
            </a:r>
            <a:r>
              <a:rPr lang="en-US" baseline="0" dirty="0" err="1" smtClean="0"/>
              <a:t>esample</a:t>
            </a:r>
            <a:r>
              <a:rPr lang="en-US" baseline="0" dirty="0" smtClean="0"/>
              <a:t> has. The more </a:t>
            </a:r>
            <a:r>
              <a:rPr lang="en-US" baseline="0" dirty="0" err="1" smtClean="0"/>
              <a:t>igs</a:t>
            </a:r>
            <a:r>
              <a:rPr lang="en-US" baseline="0" dirty="0" smtClean="0"/>
              <a:t> two samples share, the </a:t>
            </a:r>
            <a:r>
              <a:rPr lang="en-US" baseline="0" dirty="0" err="1" smtClean="0"/>
              <a:t>mor</a:t>
            </a:r>
            <a:r>
              <a:rPr lang="en-US" baseline="0" dirty="0" smtClean="0"/>
              <a:t> similar the two samples are.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26</a:t>
            </a:fld>
            <a:endParaRPr lang="en-US"/>
          </a:p>
        </p:txBody>
      </p:sp>
    </p:spTree>
    <p:extLst>
      <p:ext uri="{BB962C8B-B14F-4D97-AF65-F5344CB8AC3E}">
        <p14:creationId xmlns:p14="http://schemas.microsoft.com/office/powerpoint/2010/main" val="410225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a:t>
            </a:r>
            <a:r>
              <a:rPr lang="en-US" baseline="0" dirty="0" smtClean="0"/>
              <a:t> </a:t>
            </a:r>
            <a:r>
              <a:rPr lang="en-US" baseline="0" dirty="0" smtClean="0"/>
              <a:t>how it works in real world. </a:t>
            </a:r>
          </a:p>
          <a:p>
            <a:r>
              <a:rPr lang="en-US" baseline="0" dirty="0" smtClean="0"/>
              <a:t>Firstly check the </a:t>
            </a:r>
            <a:r>
              <a:rPr lang="en-US" baseline="0" dirty="0" err="1" smtClean="0"/>
              <a:t>simiulated</a:t>
            </a:r>
            <a:r>
              <a:rPr lang="en-US" baseline="0" dirty="0" smtClean="0"/>
              <a:t> </a:t>
            </a:r>
            <a:r>
              <a:rPr lang="en-US" baseline="0" dirty="0" err="1" smtClean="0"/>
              <a:t>datadst</a:t>
            </a:r>
            <a:r>
              <a:rPr lang="en-US" baseline="0" dirty="0" smtClean="0"/>
              <a:t>.</a:t>
            </a:r>
          </a:p>
          <a:p>
            <a:endParaRPr lang="en-US" baseline="0" dirty="0" smtClean="0"/>
          </a:p>
          <a:p>
            <a:r>
              <a:rPr lang="en-US" baseline="0" dirty="0" smtClean="0"/>
              <a:t>6 </a:t>
            </a:r>
          </a:p>
          <a:p>
            <a:endParaRPr lang="en-US" baseline="0" dirty="0" smtClean="0"/>
          </a:p>
          <a:p>
            <a:r>
              <a:rPr lang="en-US" dirty="0" smtClean="0"/>
              <a:t>Got </a:t>
            </a:r>
            <a:r>
              <a:rPr lang="en-US" dirty="0" err="1" smtClean="0"/>
              <a:t>igs</a:t>
            </a:r>
            <a:r>
              <a:rPr lang="en-US" baseline="0" dirty="0" smtClean="0"/>
              <a:t> and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27</a:t>
            </a:fld>
            <a:endParaRPr lang="en-US"/>
          </a:p>
        </p:txBody>
      </p:sp>
    </p:spTree>
    <p:extLst>
      <p:ext uri="{BB962C8B-B14F-4D97-AF65-F5344CB8AC3E}">
        <p14:creationId xmlns:p14="http://schemas.microsoft.com/office/powerpoint/2010/main" val="2986500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p>
            <a:pPr lvl="0">
              <a:lnSpc>
                <a:spcPct val="117999"/>
              </a:lnSpc>
              <a:defRPr sz="1800"/>
            </a:pPr>
            <a:r>
              <a:rPr sz="2200" dirty="0"/>
              <a:t>next use a test data set, with different diversity, </a:t>
            </a:r>
          </a:p>
          <a:p>
            <a:pPr lvl="0">
              <a:lnSpc>
                <a:spcPct val="117999"/>
              </a:lnSpc>
              <a:defRPr sz="1800"/>
            </a:pPr>
            <a:r>
              <a:rPr sz="2200" dirty="0"/>
              <a:t>different species, different abundance. </a:t>
            </a:r>
          </a:p>
          <a:p>
            <a:pPr lvl="0">
              <a:lnSpc>
                <a:spcPct val="117999"/>
              </a:lnSpc>
              <a:defRPr sz="1800"/>
            </a:pPr>
            <a:r>
              <a:rPr sz="2200" dirty="0"/>
              <a:t>igs. got saturation curve. match the hypothesis pretty good. the </a:t>
            </a:r>
            <a:endParaRPr lang="en-US" sz="2200" dirty="0" smtClean="0"/>
          </a:p>
          <a:p>
            <a:pPr lvl="0">
              <a:lnSpc>
                <a:spcPct val="117999"/>
              </a:lnSpc>
              <a:defRPr sz="1800"/>
            </a:pPr>
            <a:endParaRPr lang="en-US" sz="2200" dirty="0" smtClean="0"/>
          </a:p>
          <a:p>
            <a:pPr lvl="0">
              <a:lnSpc>
                <a:spcPct val="117999"/>
              </a:lnSpc>
              <a:defRPr sz="1800"/>
            </a:pPr>
            <a:r>
              <a:rPr lang="en-US" sz="2200" dirty="0" smtClean="0"/>
              <a:t>Y axis the </a:t>
            </a:r>
            <a:r>
              <a:rPr lang="en-US" sz="2200" dirty="0" err="1" smtClean="0"/>
              <a:t>nubmer</a:t>
            </a:r>
            <a:r>
              <a:rPr lang="en-US" sz="2200" dirty="0" smtClean="0"/>
              <a:t> of </a:t>
            </a:r>
            <a:r>
              <a:rPr lang="en-US" sz="2200" dirty="0" err="1" smtClean="0"/>
              <a:t>igs</a:t>
            </a:r>
            <a:r>
              <a:rPr lang="en-US" sz="2200" dirty="0" smtClean="0"/>
              <a:t> in as we load more reads </a:t>
            </a:r>
            <a:endParaRPr lang="en-US" sz="2200" dirty="0" smtClean="0"/>
          </a:p>
          <a:p>
            <a:pPr lvl="0">
              <a:lnSpc>
                <a:spcPct val="117999"/>
              </a:lnSpc>
              <a:defRPr sz="1800"/>
            </a:pPr>
            <a:r>
              <a:rPr lang="en-US" sz="2200" dirty="0" smtClean="0"/>
              <a:t>Match the real composite</a:t>
            </a:r>
            <a:r>
              <a:rPr lang="en-US" sz="2200" baseline="0" dirty="0" smtClean="0"/>
              <a:t> in samples. </a:t>
            </a:r>
            <a:endParaRPr lang="en-US" sz="2200" baseline="0" dirty="0" smtClean="0"/>
          </a:p>
          <a:p>
            <a:pPr lvl="0">
              <a:lnSpc>
                <a:spcPct val="117999"/>
              </a:lnSpc>
              <a:defRPr sz="1800"/>
            </a:pPr>
            <a:r>
              <a:rPr lang="en-US" sz="2200" baseline="0" dirty="0" smtClean="0"/>
              <a:t>The </a:t>
            </a:r>
            <a:r>
              <a:rPr lang="en-US" sz="2200" baseline="0" dirty="0" err="1" smtClean="0"/>
              <a:t>smapels</a:t>
            </a:r>
            <a:r>
              <a:rPr lang="en-US" sz="2200" baseline="0" dirty="0" smtClean="0"/>
              <a:t> with more species </a:t>
            </a:r>
            <a:r>
              <a:rPr lang="en-US" sz="2200" baseline="0" dirty="0" err="1" smtClean="0"/>
              <a:t>insidde</a:t>
            </a:r>
            <a:r>
              <a:rPr lang="en-US" sz="2200" baseline="0" dirty="0" smtClean="0"/>
              <a:t> has higher diversity , more </a:t>
            </a:r>
            <a:r>
              <a:rPr lang="en-US" sz="2200" baseline="0" dirty="0" err="1" smtClean="0"/>
              <a:t>numbe</a:t>
            </a:r>
            <a:r>
              <a:rPr lang="en-US" sz="2200" baseline="0" dirty="0" smtClean="0"/>
              <a:t> </a:t>
            </a:r>
            <a:r>
              <a:rPr lang="en-US" sz="2200" baseline="0" dirty="0" err="1" smtClean="0"/>
              <a:t>rof</a:t>
            </a:r>
            <a:r>
              <a:rPr lang="en-US" sz="2200" baseline="0" dirty="0" smtClean="0"/>
              <a:t> </a:t>
            </a:r>
            <a:r>
              <a:rPr lang="en-US" sz="2200" baseline="0" dirty="0" err="1" smtClean="0"/>
              <a:t>igs</a:t>
            </a:r>
            <a:r>
              <a:rPr lang="en-US" sz="2200" baseline="0" dirty="0" smtClean="0"/>
              <a:t> . </a:t>
            </a:r>
          </a:p>
          <a:p>
            <a:pPr lvl="0">
              <a:lnSpc>
                <a:spcPct val="117999"/>
              </a:lnSpc>
              <a:defRPr sz="1800"/>
            </a:pPr>
            <a:endParaRPr lang="en-US" sz="2200" baseline="0" dirty="0" smtClean="0"/>
          </a:p>
          <a:p>
            <a:pPr lvl="0">
              <a:lnSpc>
                <a:spcPct val="117999"/>
              </a:lnSpc>
              <a:defRPr sz="1800"/>
            </a:pPr>
            <a:r>
              <a:rPr lang="en-US" sz="2200" baseline="0" dirty="0" smtClean="0"/>
              <a:t>Also we can </a:t>
            </a:r>
            <a:r>
              <a:rPr lang="en-US" sz="2200" baseline="0" dirty="0" err="1" smtClean="0"/>
              <a:t>cluste</a:t>
            </a:r>
            <a:r>
              <a:rPr lang="en-US" sz="2200" baseline="0" dirty="0" smtClean="0"/>
              <a:t> </a:t>
            </a:r>
            <a:r>
              <a:rPr lang="en-US" sz="2200" baseline="0" dirty="0" err="1" smtClean="0"/>
              <a:t>rby</a:t>
            </a:r>
            <a:r>
              <a:rPr lang="en-US" sz="2200" baseline="0" dirty="0" smtClean="0"/>
              <a:t> the </a:t>
            </a:r>
            <a:r>
              <a:rPr lang="en-US" sz="2200" baseline="0" dirty="0" err="1" smtClean="0"/>
              <a:t>similarty</a:t>
            </a:r>
            <a:r>
              <a:rPr lang="en-US" sz="2200" baseline="0" dirty="0" smtClean="0"/>
              <a:t> between </a:t>
            </a:r>
            <a:r>
              <a:rPr lang="en-US" sz="2200" baseline="0" dirty="0" err="1" smtClean="0"/>
              <a:t>smaples</a:t>
            </a:r>
            <a:r>
              <a:rPr lang="en-US" sz="2200" baseline="0" dirty="0" smtClean="0"/>
              <a:t>. </a:t>
            </a:r>
            <a:endParaRPr sz="2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p>
            <a:pPr lvl="0">
              <a:lnSpc>
                <a:spcPct val="117999"/>
              </a:lnSpc>
              <a:defRPr sz="1800"/>
            </a:pPr>
            <a:r>
              <a:rPr lang="en-US" sz="2200" dirty="0" err="1" smtClean="0"/>
              <a:t>Reproducibale</a:t>
            </a:r>
            <a:r>
              <a:rPr lang="en-US" sz="2200" dirty="0" smtClean="0"/>
              <a:t>. The test </a:t>
            </a:r>
            <a:r>
              <a:rPr lang="en-US" sz="2200" dirty="0" err="1" smtClean="0"/>
              <a:t>datst</a:t>
            </a:r>
            <a:r>
              <a:rPr lang="en-US" sz="2200" dirty="0" smtClean="0"/>
              <a:t> and</a:t>
            </a:r>
            <a:r>
              <a:rPr lang="en-US" sz="2200" baseline="0" dirty="0" smtClean="0"/>
              <a:t> script are all in </a:t>
            </a:r>
            <a:r>
              <a:rPr lang="en-US" sz="2200" baseline="0" dirty="0" err="1" smtClean="0"/>
              <a:t>github</a:t>
            </a:r>
            <a:r>
              <a:rPr lang="en-US" sz="2200" baseline="0" dirty="0" smtClean="0"/>
              <a:t> you can </a:t>
            </a:r>
            <a:r>
              <a:rPr lang="en-US" sz="2200" baseline="0" dirty="0" err="1" smtClean="0"/>
              <a:t>git</a:t>
            </a:r>
            <a:r>
              <a:rPr lang="en-US" sz="2200" baseline="0" dirty="0" smtClean="0"/>
              <a:t> clone and try it it by </a:t>
            </a:r>
            <a:r>
              <a:rPr lang="en-US" sz="2200" baseline="0" dirty="0" err="1" smtClean="0"/>
              <a:t>yyoureeilf</a:t>
            </a:r>
            <a:r>
              <a:rPr lang="en-US" sz="2200" baseline="0" dirty="0" smtClean="0"/>
              <a:t>. Try your </a:t>
            </a:r>
            <a:r>
              <a:rPr lang="en-US" sz="2200" baseline="0" dirty="0" err="1" smtClean="0"/>
              <a:t>datset</a:t>
            </a:r>
            <a:r>
              <a:rPr lang="en-US" sz="2200" baseline="0" dirty="0" smtClean="0"/>
              <a:t>. Using </a:t>
            </a:r>
            <a:r>
              <a:rPr lang="en-US" sz="2200" baseline="0" dirty="0" err="1" smtClean="0"/>
              <a:t>ghis</a:t>
            </a:r>
            <a:r>
              <a:rPr lang="en-US" sz="2200" baseline="0" dirty="0" smtClean="0"/>
              <a:t> </a:t>
            </a:r>
          </a:p>
          <a:p>
            <a:pPr lvl="0">
              <a:lnSpc>
                <a:spcPct val="117999"/>
              </a:lnSpc>
              <a:defRPr sz="1800"/>
            </a:pPr>
            <a:endParaRPr sz="2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Reasl</a:t>
            </a:r>
            <a:r>
              <a:rPr lang="en-US" dirty="0" smtClean="0"/>
              <a:t> data et, the sea</a:t>
            </a:r>
            <a:r>
              <a:rPr lang="en-US" baseline="0" dirty="0" smtClean="0"/>
              <a:t> water got sampled in </a:t>
            </a:r>
            <a:r>
              <a:rPr lang="en-US" baseline="0" dirty="0" err="1" smtClean="0"/>
              <a:t>diffenrelnt</a:t>
            </a:r>
            <a:r>
              <a:rPr lang="en-US" baseline="0" dirty="0" smtClean="0"/>
              <a:t> locations. Got sequenced. Got </a:t>
            </a:r>
            <a:r>
              <a:rPr lang="en-US" baseline="0" dirty="0" err="1" smtClean="0"/>
              <a:t>ther</a:t>
            </a:r>
            <a:r>
              <a:rPr lang="en-US" baseline="0" dirty="0" smtClean="0"/>
              <a:t> </a:t>
            </a:r>
            <a:r>
              <a:rPr lang="en-US" baseline="0" dirty="0" err="1" smtClean="0"/>
              <a:t>eaed</a:t>
            </a:r>
            <a:r>
              <a:rPr lang="en-US" baseline="0" dirty="0" smtClean="0"/>
              <a:t> with </a:t>
            </a:r>
          </a:p>
          <a:p>
            <a:r>
              <a:rPr lang="en-US" baseline="0" dirty="0" smtClean="0"/>
              <a:t>Using </a:t>
            </a:r>
            <a:r>
              <a:rPr lang="en-US" baseline="0" dirty="0" err="1" smtClean="0"/>
              <a:t>igs</a:t>
            </a:r>
            <a:r>
              <a:rPr lang="en-US" baseline="0" dirty="0" smtClean="0"/>
              <a:t> methods.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30</a:t>
            </a:fld>
            <a:endParaRPr lang="en-US"/>
          </a:p>
        </p:txBody>
      </p:sp>
    </p:spTree>
    <p:extLst>
      <p:ext uri="{BB962C8B-B14F-4D97-AF65-F5344CB8AC3E}">
        <p14:creationId xmlns:p14="http://schemas.microsoft.com/office/powerpoint/2010/main" val="4221617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pPr lvl="0"/>
            <a:endParaRPr/>
          </a:p>
        </p:txBody>
      </p:sp>
      <p:sp>
        <p:nvSpPr>
          <p:cNvPr id="168" name="Shape 168"/>
          <p:cNvSpPr>
            <a:spLocks noGrp="1"/>
          </p:cNvSpPr>
          <p:nvPr>
            <p:ph type="body" sz="quarter" idx="1"/>
          </p:nvPr>
        </p:nvSpPr>
        <p:spPr>
          <a:prstGeom prst="rect">
            <a:avLst/>
          </a:prstGeom>
        </p:spPr>
        <p:txBody>
          <a:bodyPr/>
          <a:lstStyle>
            <a:lvl1pPr>
              <a:lnSpc>
                <a:spcPct val="117999"/>
              </a:lnSpc>
            </a:lvl1pPr>
          </a:lstStyle>
          <a:p>
            <a:pPr lvl="0">
              <a:defRPr sz="1800"/>
            </a:pPr>
            <a:r>
              <a:rPr sz="2200" dirty="0"/>
              <a:t>alpha, we pretty much the same cluster, put two sampels in the right place. better than the original </a:t>
            </a:r>
            <a:r>
              <a:rPr sz="2200" dirty="0" smtClean="0"/>
              <a:t>paper</a:t>
            </a:r>
            <a:endParaRPr lang="en-US" sz="2200" dirty="0" smtClean="0"/>
          </a:p>
          <a:p>
            <a:r>
              <a:rPr lang="en-US" sz="2400" baseline="0" dirty="0" smtClean="0"/>
              <a:t>Using </a:t>
            </a:r>
            <a:r>
              <a:rPr lang="en-US" sz="2400" baseline="0" dirty="0" err="1" smtClean="0"/>
              <a:t>igs</a:t>
            </a:r>
            <a:r>
              <a:rPr lang="en-US" sz="2400" baseline="0" dirty="0" smtClean="0"/>
              <a:t> methods. Can get as good if not better cluster compared to . Two difference we think our </a:t>
            </a:r>
            <a:r>
              <a:rPr lang="en-US" sz="2400" baseline="0" dirty="0" err="1" smtClean="0"/>
              <a:t>clusteringmake</a:t>
            </a:r>
            <a:r>
              <a:rPr lang="en-US" sz="2400" baseline="0" dirty="0" smtClean="0"/>
              <a:t> </a:t>
            </a:r>
            <a:r>
              <a:rPr lang="en-US" sz="2400" baseline="0" dirty="0" err="1" smtClean="0"/>
              <a:t>smore</a:t>
            </a:r>
            <a:r>
              <a:rPr lang="en-US" sz="2400" baseline="0" dirty="0" smtClean="0"/>
              <a:t> sense. </a:t>
            </a:r>
            <a:endParaRPr lang="en-US" sz="2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823752-31A4-864A-9CAB-82CE0CE0235F}" type="slidenum">
              <a:rPr lang="en-US"/>
              <a:pPr/>
              <a:t>3</a:t>
            </a:fld>
            <a:endParaRPr lang="en-US"/>
          </a:p>
        </p:txBody>
      </p:sp>
      <p:sp>
        <p:nvSpPr>
          <p:cNvPr id="286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marL="431800" indent="-430213">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endParaRPr lang="en-US" sz="1800" dirty="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Why it is called grand challenge.</a:t>
            </a:r>
          </a:p>
          <a:p>
            <a:pPr marL="193749" indent="-192324">
              <a:lnSpc>
                <a:spcPct val="93000"/>
              </a:lnSpc>
              <a:spcBef>
                <a:spcPct val="0"/>
              </a:spcBef>
            </a:pPr>
            <a:r>
              <a:rPr lang="en-US" sz="1800" dirty="0" smtClean="0">
                <a:latin typeface="Arial" charset="0"/>
                <a:cs typeface="Arial Unicode MS" charset="0"/>
              </a:rPr>
              <a:t>Firstly, millions of species in soil it is most</a:t>
            </a:r>
            <a:r>
              <a:rPr lang="en-US" sz="1800" baseline="0" dirty="0" smtClean="0">
                <a:latin typeface="Arial" charset="0"/>
                <a:cs typeface="Arial Unicode MS" charset="0"/>
              </a:rPr>
              <a:t> of the microorganisms can not be cultivated and …. So we use </a:t>
            </a:r>
            <a:r>
              <a:rPr lang="en-US" sz="1800" baseline="0" dirty="0" err="1" smtClean="0">
                <a:latin typeface="Arial" charset="0"/>
                <a:cs typeface="Arial Unicode MS" charset="0"/>
              </a:rPr>
              <a:t>metagenomic</a:t>
            </a:r>
            <a:r>
              <a:rPr lang="en-US" sz="1800" baseline="0" dirty="0" smtClean="0">
                <a:latin typeface="Arial" charset="0"/>
                <a:cs typeface="Arial Unicode MS" charset="0"/>
              </a:rPr>
              <a:t> approach to </a:t>
            </a:r>
            <a:r>
              <a:rPr lang="en-US" sz="1800" baseline="0" dirty="0" err="1" smtClean="0">
                <a:latin typeface="Arial" charset="0"/>
                <a:cs typeface="Arial Unicode MS" charset="0"/>
              </a:rPr>
              <a:t>sequeing</a:t>
            </a:r>
            <a:r>
              <a:rPr lang="en-US" sz="1800" baseline="0" dirty="0" smtClean="0">
                <a:latin typeface="Arial" charset="0"/>
                <a:cs typeface="Arial Unicode MS" charset="0"/>
              </a:rPr>
              <a:t> everything in a sample </a:t>
            </a:r>
            <a:r>
              <a:rPr lang="en-US" sz="1800" baseline="0" dirty="0" err="1" smtClean="0">
                <a:latin typeface="Arial" charset="0"/>
                <a:cs typeface="Arial Unicode MS" charset="0"/>
              </a:rPr>
              <a:t>wihtout</a:t>
            </a:r>
            <a:r>
              <a:rPr lang="en-US" sz="1800" baseline="0" dirty="0" smtClean="0">
                <a:latin typeface="Arial" charset="0"/>
                <a:cs typeface="Arial Unicode MS" charset="0"/>
              </a:rPr>
              <a:t> filtering.  The work </a:t>
            </a:r>
            <a:r>
              <a:rPr lang="en-US" sz="1800" baseline="0" dirty="0" err="1" smtClean="0">
                <a:latin typeface="Arial" charset="0"/>
                <a:cs typeface="Arial Unicode MS" charset="0"/>
              </a:rPr>
              <a:t>metaggenome</a:t>
            </a:r>
            <a:r>
              <a:rPr lang="en-US" sz="1800" baseline="0" dirty="0" smtClean="0">
                <a:latin typeface="Arial" charset="0"/>
                <a:cs typeface="Arial Unicode MS" charset="0"/>
              </a:rPr>
              <a:t> was created to describe the challenge to deal with soil. 16 years ago. </a:t>
            </a:r>
          </a:p>
          <a:p>
            <a:pPr marL="193749" indent="-192324">
              <a:lnSpc>
                <a:spcPct val="93000"/>
              </a:lnSpc>
              <a:spcBef>
                <a:spcPct val="0"/>
              </a:spcBef>
            </a:pPr>
            <a:endParaRPr lang="en-US" sz="1800" dirty="0" smtClean="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What’s more, the soil</a:t>
            </a:r>
            <a:r>
              <a:rPr lang="en-US" sz="1800" baseline="0" dirty="0" smtClean="0">
                <a:latin typeface="Arial" charset="0"/>
                <a:cs typeface="Arial Unicode MS" charset="0"/>
              </a:rPr>
              <a:t> sample is so </a:t>
            </a:r>
            <a:r>
              <a:rPr lang="en-US" sz="1800" baseline="0" dirty="0" err="1" smtClean="0">
                <a:latin typeface="Arial" charset="0"/>
                <a:cs typeface="Arial Unicode MS" charset="0"/>
              </a:rPr>
              <a:t>divese</a:t>
            </a:r>
            <a:r>
              <a:rPr lang="en-US" sz="1800" baseline="0" dirty="0" smtClean="0">
                <a:latin typeface="Arial" charset="0"/>
                <a:cs typeface="Arial Unicode MS" charset="0"/>
              </a:rPr>
              <a:t>, there are , millions of species of </a:t>
            </a:r>
            <a:r>
              <a:rPr lang="en-US" sz="1800" baseline="0" dirty="0" err="1" smtClean="0">
                <a:latin typeface="Arial" charset="0"/>
                <a:cs typeface="Arial Unicode MS" charset="0"/>
              </a:rPr>
              <a:t>bacterials</a:t>
            </a:r>
            <a:r>
              <a:rPr lang="en-US" sz="1800" baseline="0" dirty="0" smtClean="0">
                <a:latin typeface="Arial" charset="0"/>
                <a:cs typeface="Arial Unicode MS" charset="0"/>
              </a:rPr>
              <a:t>, . Billions of </a:t>
            </a:r>
            <a:r>
              <a:rPr lang="en-US" sz="1800" baseline="0" dirty="0" err="1" smtClean="0">
                <a:latin typeface="Arial" charset="0"/>
                <a:cs typeface="Arial Unicode MS" charset="0"/>
              </a:rPr>
              <a:t>es.f</a:t>
            </a:r>
            <a:r>
              <a:rPr lang="en-US" sz="1800" baseline="0" dirty="0" smtClean="0">
                <a:latin typeface="Arial" charset="0"/>
                <a:cs typeface="Arial Unicode MS" charset="0"/>
              </a:rPr>
              <a:t> s</a:t>
            </a:r>
          </a:p>
          <a:p>
            <a:pPr marL="193749" indent="-192324">
              <a:lnSpc>
                <a:spcPct val="93000"/>
              </a:lnSpc>
              <a:spcBef>
                <a:spcPct val="0"/>
              </a:spcBef>
            </a:pPr>
            <a:r>
              <a:rPr lang="en-US" sz="1800" baseline="0" dirty="0" smtClean="0">
                <a:latin typeface="Arial" charset="0"/>
                <a:cs typeface="Arial Unicode MS" charset="0"/>
              </a:rPr>
              <a:t>So we need a lot of sequencing effort. </a:t>
            </a:r>
            <a:r>
              <a:rPr lang="en-US" sz="1800" baseline="0" dirty="0" err="1" smtClean="0">
                <a:latin typeface="Arial" charset="0"/>
                <a:cs typeface="Arial Unicode MS" charset="0"/>
              </a:rPr>
              <a:t>Forutunatley</a:t>
            </a:r>
            <a:r>
              <a:rPr lang="en-US" sz="1800" baseline="0" dirty="0" smtClean="0">
                <a:latin typeface="Arial" charset="0"/>
                <a:cs typeface="Arial Unicode MS" charset="0"/>
              </a:rPr>
              <a:t> or unfortunately , With </a:t>
            </a:r>
            <a:r>
              <a:rPr lang="en-US" sz="1800" baseline="0" dirty="0" err="1" smtClean="0">
                <a:latin typeface="Arial" charset="0"/>
                <a:cs typeface="Arial Unicode MS" charset="0"/>
              </a:rPr>
              <a:t>th</a:t>
            </a:r>
            <a:r>
              <a:rPr lang="en-US" sz="1800" baseline="0" dirty="0" smtClean="0">
                <a:latin typeface="Arial" charset="0"/>
                <a:cs typeface="Arial Unicode MS" charset="0"/>
              </a:rPr>
              <a:t> </a:t>
            </a:r>
            <a:r>
              <a:rPr lang="en-US" sz="1800" baseline="0" dirty="0" err="1" smtClean="0">
                <a:latin typeface="Arial" charset="0"/>
                <a:cs typeface="Arial Unicode MS" charset="0"/>
              </a:rPr>
              <a:t>eimprovement</a:t>
            </a:r>
            <a:r>
              <a:rPr lang="en-US" sz="1800" baseline="0" dirty="0" smtClean="0">
                <a:latin typeface="Arial" charset="0"/>
                <a:cs typeface="Arial Unicode MS" charset="0"/>
              </a:rPr>
              <a:t> of techno and , we are getting more and more sequencing reads now in a faster and faster rate. So this is ear of The data deluge </a:t>
            </a:r>
          </a:p>
          <a:p>
            <a:pPr marL="193749" indent="-192324">
              <a:lnSpc>
                <a:spcPct val="93000"/>
              </a:lnSpc>
              <a:spcBef>
                <a:spcPct val="0"/>
              </a:spcBef>
            </a:pPr>
            <a:endParaRPr lang="en-US" sz="1800" dirty="0" smtClean="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Actually we </a:t>
            </a:r>
            <a:r>
              <a:rPr lang="en-US" sz="1800" dirty="0" err="1" smtClean="0">
                <a:latin typeface="Arial" charset="0"/>
                <a:cs typeface="Arial Unicode MS" charset="0"/>
              </a:rPr>
              <a:t>hae</a:t>
            </a:r>
            <a:r>
              <a:rPr lang="en-US" sz="1800" dirty="0" smtClean="0">
                <a:latin typeface="Arial" charset="0"/>
                <a:cs typeface="Arial Unicode MS" charset="0"/>
              </a:rPr>
              <a:t> got over 1t by data from </a:t>
            </a:r>
            <a:r>
              <a:rPr lang="en-US" sz="1800" dirty="0" err="1" smtClean="0">
                <a:latin typeface="Arial" charset="0"/>
                <a:cs typeface="Arial Unicode MS" charset="0"/>
              </a:rPr>
              <a:t>iowa</a:t>
            </a:r>
            <a:r>
              <a:rPr lang="en-US" sz="1800" dirty="0" smtClean="0">
                <a:latin typeface="Arial" charset="0"/>
                <a:cs typeface="Arial Unicode MS" charset="0"/>
              </a:rPr>
              <a:t> ,,.. .. </a:t>
            </a:r>
          </a:p>
          <a:p>
            <a:pPr eaLnBrk="1">
              <a:lnSpc>
                <a:spcPct val="93000"/>
              </a:lnSpc>
              <a:spcBef>
                <a:spcPct val="0"/>
              </a:spcBef>
              <a:buSzPct val="45000"/>
              <a:buFont typeface="Wingdings" charset="0"/>
              <a:buChar char=""/>
            </a:pPr>
            <a:endParaRPr lang="en-US" sz="1800" dirty="0">
              <a:latin typeface="Arial" charset="0"/>
              <a:cs typeface="Arial Unicode M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pPr lvl="0"/>
            <a:endParaRPr/>
          </a:p>
        </p:txBody>
      </p:sp>
      <p:sp>
        <p:nvSpPr>
          <p:cNvPr id="175" name="Shape 175"/>
          <p:cNvSpPr>
            <a:spLocks noGrp="1"/>
          </p:cNvSpPr>
          <p:nvPr>
            <p:ph type="body" sz="quarter" idx="1"/>
          </p:nvPr>
        </p:nvSpPr>
        <p:spPr>
          <a:prstGeom prst="rect">
            <a:avLst/>
          </a:prstGeom>
        </p:spPr>
        <p:txBody>
          <a:bodyPr/>
          <a:lstStyle>
            <a:lvl1pPr>
              <a:lnSpc>
                <a:spcPct val="117999"/>
              </a:lnSpc>
            </a:lvl1pPr>
          </a:lstStyle>
          <a:p>
            <a:pPr lvl="0">
              <a:defRPr sz="1800"/>
            </a:pPr>
            <a:r>
              <a:rPr sz="2200" dirty="0"/>
              <a:t>alpha, this is new, abundant, look like more diverse tropical north temperate. </a:t>
            </a:r>
            <a:r>
              <a:rPr sz="2200" dirty="0" smtClean="0"/>
              <a:t>o </a:t>
            </a:r>
            <a:r>
              <a:rPr sz="2200" dirty="0"/>
              <a:t>data we can get this conclusion using the </a:t>
            </a:r>
            <a:r>
              <a:rPr sz="2200" dirty="0" smtClean="0"/>
              <a:t>method</a:t>
            </a:r>
            <a:endParaRPr lang="en-US" sz="2200" dirty="0" smtClean="0"/>
          </a:p>
          <a:p>
            <a:pPr lvl="0">
              <a:defRPr sz="1800"/>
            </a:pPr>
            <a:endParaRPr lang="en-US" sz="2200" dirty="0" smtClean="0"/>
          </a:p>
          <a:p>
            <a:pPr lvl="0">
              <a:defRPr sz="1800"/>
            </a:pPr>
            <a:endParaRPr sz="2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33</a:t>
            </a:fld>
            <a:endParaRPr lang="en-US"/>
          </a:p>
        </p:txBody>
      </p:sp>
    </p:spTree>
    <p:extLst>
      <p:ext uri="{BB962C8B-B14F-4D97-AF65-F5344CB8AC3E}">
        <p14:creationId xmlns:p14="http://schemas.microsoft.com/office/powerpoint/2010/main" val="1974071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pPr lvl="0"/>
            <a:endParaRPr/>
          </a:p>
        </p:txBody>
      </p:sp>
      <p:sp>
        <p:nvSpPr>
          <p:cNvPr id="152" name="Shape 152"/>
          <p:cNvSpPr>
            <a:spLocks noGrp="1"/>
          </p:cNvSpPr>
          <p:nvPr>
            <p:ph type="body" sz="quarter" idx="1"/>
          </p:nvPr>
        </p:nvSpPr>
        <p:spPr>
          <a:prstGeom prst="rect">
            <a:avLst/>
          </a:prstGeom>
        </p:spPr>
        <p:txBody>
          <a:bodyPr/>
          <a:lstStyle>
            <a:lvl1pPr>
              <a:lnSpc>
                <a:spcPct val="117999"/>
              </a:lnSpc>
            </a:lvl1pPr>
          </a:lstStyle>
          <a:p>
            <a:pPr lvl="0">
              <a:defRPr sz="1800"/>
            </a:pPr>
            <a:r>
              <a:rPr sz="2200"/>
              <a:t>to real data set, big , and error, used several methods, to impveo, 1. filter short reads, do error, use ophtimal sfa, all require khmer , diginor, i participate. all the effort paid off.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823752-31A4-864A-9CAB-82CE0CE0235F}" type="slidenum">
              <a:rPr lang="en-US"/>
              <a:pPr/>
              <a:t>4</a:t>
            </a:fld>
            <a:endParaRPr lang="en-US"/>
          </a:p>
        </p:txBody>
      </p:sp>
      <p:sp>
        <p:nvSpPr>
          <p:cNvPr id="286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marL="431800" indent="-430213">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endParaRPr lang="en-US" sz="1800" dirty="0">
              <a:latin typeface="Arial" charset="0"/>
              <a:cs typeface="Arial Unicode M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823752-31A4-864A-9CAB-82CE0CE0235F}" type="slidenum">
              <a:rPr lang="en-US"/>
              <a:pPr/>
              <a:t>5</a:t>
            </a:fld>
            <a:endParaRPr lang="en-US"/>
          </a:p>
        </p:txBody>
      </p:sp>
      <p:sp>
        <p:nvSpPr>
          <p:cNvPr id="286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marL="431800" indent="-430213">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endParaRPr lang="en-US" sz="1800" baseline="0" dirty="0" smtClean="0">
              <a:latin typeface="Arial" charset="0"/>
              <a:cs typeface="Arial" charset="0"/>
            </a:endParaRPr>
          </a:p>
          <a:p>
            <a:pPr eaLnBrk="1">
              <a:lnSpc>
                <a:spcPct val="93000"/>
              </a:lnSpc>
              <a:spcBef>
                <a:spcPct val="0"/>
              </a:spcBef>
              <a:buSzPct val="45000"/>
              <a:buFont typeface="Wingdings" charset="0"/>
              <a:buNone/>
            </a:pPr>
            <a:r>
              <a:rPr lang="en-US" sz="1800" dirty="0" smtClean="0">
                <a:latin typeface="Arial" charset="0"/>
                <a:cs typeface="Arial Unicode MS" charset="0"/>
              </a:rPr>
              <a:t>This data</a:t>
            </a:r>
            <a:r>
              <a:rPr lang="en-US" sz="1800" baseline="0" dirty="0" smtClean="0">
                <a:latin typeface="Arial" charset="0"/>
                <a:cs typeface="Arial Unicode MS" charset="0"/>
              </a:rPr>
              <a:t> deluge will not only flood your laptop , but also flood the super computer. </a:t>
            </a:r>
            <a:r>
              <a:rPr lang="en-US" sz="1800" baseline="0" dirty="0" err="1" smtClean="0">
                <a:latin typeface="Arial" charset="0"/>
                <a:cs typeface="Arial Unicode MS" charset="0"/>
              </a:rPr>
              <a:t>Hpc</a:t>
            </a:r>
            <a:r>
              <a:rPr lang="en-US" sz="1800" baseline="0" dirty="0" smtClean="0">
                <a:latin typeface="Arial" charset="0"/>
                <a:cs typeface="Arial Unicode MS" charset="0"/>
              </a:rPr>
              <a:t> stuff want to know why I need so much storage space. I will tell you why I </a:t>
            </a:r>
            <a:r>
              <a:rPr lang="en-US" sz="1800" baseline="0" dirty="0" err="1" smtClean="0">
                <a:latin typeface="Arial" charset="0"/>
                <a:cs typeface="Arial Unicode MS" charset="0"/>
              </a:rPr>
              <a:t>wam</a:t>
            </a:r>
            <a:r>
              <a:rPr lang="en-US" sz="1800" baseline="0" dirty="0" smtClean="0">
                <a:latin typeface="Arial" charset="0"/>
                <a:cs typeface="Arial Unicode MS" charset="0"/>
              </a:rPr>
              <a:t> working on soil </a:t>
            </a:r>
            <a:r>
              <a:rPr lang="en-US" sz="1800" baseline="0" dirty="0" err="1" smtClean="0">
                <a:latin typeface="Arial" charset="0"/>
                <a:cs typeface="Arial Unicode MS" charset="0"/>
              </a:rPr>
              <a:t>metagenomic</a:t>
            </a:r>
            <a:r>
              <a:rPr lang="en-US" sz="1800" baseline="0" dirty="0" smtClean="0">
                <a:latin typeface="Arial" charset="0"/>
                <a:cs typeface="Arial Unicode MS" charset="0"/>
              </a:rPr>
              <a:t> data.  Sorry about the flooding</a:t>
            </a:r>
            <a:endParaRPr lang="en-US" sz="1800" dirty="0">
              <a:latin typeface="Arial" charset="0"/>
              <a:cs typeface="Arial Unicode M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to answer the diversity question</a:t>
            </a:r>
            <a:r>
              <a:rPr lang="en-US" baseline="0" dirty="0" smtClean="0"/>
              <a:t> like how different two soil samples are. Here I will introduce a typical p l of m d analysis.</a:t>
            </a:r>
          </a:p>
          <a:p>
            <a:r>
              <a:rPr lang="en-US" baseline="0" dirty="0" smtClean="0"/>
              <a:t>Firstly. We do </a:t>
            </a:r>
            <a:r>
              <a:rPr lang="en-US" baseline="0" dirty="0" err="1" smtClean="0"/>
              <a:t>sequencign</a:t>
            </a:r>
            <a:r>
              <a:rPr lang="en-US" baseline="0" dirty="0" smtClean="0"/>
              <a:t>, got reads, then do </a:t>
            </a:r>
            <a:r>
              <a:rPr lang="en-US" baseline="0" dirty="0" err="1" smtClean="0"/>
              <a:t>assemlby</a:t>
            </a:r>
            <a:r>
              <a:rPr lang="en-US" baseline="0" dirty="0" smtClean="0"/>
              <a:t>, longer, do </a:t>
            </a:r>
            <a:r>
              <a:rPr lang="en-US" baseline="0" dirty="0" err="1" smtClean="0"/>
              <a:t>bining</a:t>
            </a:r>
            <a:r>
              <a:rPr lang="en-US" baseline="0" dirty="0" smtClean="0"/>
              <a:t>, classify into species, or unit, then map reads back to species, </a:t>
            </a:r>
            <a:r>
              <a:rPr lang="en-US" baseline="0" dirty="0" err="1" smtClean="0"/>
              <a:t>contigs</a:t>
            </a:r>
            <a:r>
              <a:rPr lang="en-US" baseline="0" dirty="0" smtClean="0"/>
              <a:t>, to get the abundance , do this to every </a:t>
            </a:r>
            <a:r>
              <a:rPr lang="en-US" baseline="0" dirty="0" err="1" smtClean="0"/>
              <a:t>sampke</a:t>
            </a:r>
            <a:r>
              <a:rPr lang="en-US" baseline="0" dirty="0" smtClean="0"/>
              <a:t>, we get a table with the abundance of species, across </a:t>
            </a:r>
            <a:r>
              <a:rPr lang="en-US" baseline="0" dirty="0" err="1" smtClean="0"/>
              <a:t>sample,s</a:t>
            </a:r>
            <a:r>
              <a:rPr lang="en-US" baseline="0" dirty="0" smtClean="0"/>
              <a:t> </a:t>
            </a:r>
            <a:r>
              <a:rPr lang="en-US" baseline="0" dirty="0" err="1" smtClean="0"/>
              <a:t>whichi</a:t>
            </a:r>
            <a:r>
              <a:rPr lang="en-US" baseline="0" dirty="0" smtClean="0"/>
              <a:t> </a:t>
            </a:r>
            <a:r>
              <a:rPr lang="en-US" baseline="0" dirty="0" err="1" smtClean="0"/>
              <a:t>fotern</a:t>
            </a:r>
            <a:r>
              <a:rPr lang="en-US" baseline="0" dirty="0" smtClean="0"/>
              <a:t> </a:t>
            </a:r>
            <a:r>
              <a:rPr lang="en-US" baseline="0" dirty="0" err="1" smtClean="0"/>
              <a:t>claled</a:t>
            </a:r>
            <a:r>
              <a:rPr lang="en-US" baseline="0" dirty="0" smtClean="0"/>
              <a:t> samples by species matrix.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6</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samples</a:t>
            </a:r>
            <a:r>
              <a:rPr lang="en-US" baseline="0" dirty="0" smtClean="0"/>
              <a:t> by species matrix, we can get similarity matrix between samples and do alpha diversity analysis or beta </a:t>
            </a:r>
            <a:r>
              <a:rPr lang="en-US" baseline="0" dirty="0" err="1" smtClean="0"/>
              <a:t>divesity</a:t>
            </a:r>
            <a:r>
              <a:rPr lang="en-US" baseline="0" dirty="0" smtClean="0"/>
              <a:t> to compare samples.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7</a:t>
            </a:fld>
            <a:endParaRPr lang="en-US"/>
          </a:p>
        </p:txBody>
      </p:sp>
    </p:spTree>
    <p:extLst>
      <p:ext uri="{BB962C8B-B14F-4D97-AF65-F5344CB8AC3E}">
        <p14:creationId xmlns:p14="http://schemas.microsoft.com/office/powerpoint/2010/main" val="170969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Ok </a:t>
            </a:r>
            <a:r>
              <a:rPr lang="en-US" dirty="0" err="1" smtClean="0"/>
              <a:t>ti</a:t>
            </a:r>
            <a:r>
              <a:rPr lang="en-US" dirty="0" smtClean="0"/>
              <a:t> </a:t>
            </a:r>
            <a:r>
              <a:rPr lang="en-US" dirty="0" err="1" smtClean="0"/>
              <a:t>loks</a:t>
            </a:r>
            <a:r>
              <a:rPr lang="en-US" dirty="0" smtClean="0"/>
              <a:t> </a:t>
            </a:r>
            <a:r>
              <a:rPr lang="en-US" dirty="0" err="1" smtClean="0"/>
              <a:t>streagith</a:t>
            </a:r>
            <a:r>
              <a:rPr lang="en-US" baseline="0" dirty="0" smtClean="0"/>
              <a:t> </a:t>
            </a:r>
            <a:r>
              <a:rPr lang="en-US" baseline="0" dirty="0" err="1" smtClean="0"/>
              <a:t>forwad</a:t>
            </a:r>
            <a:r>
              <a:rPr lang="en-US" baseline="0" dirty="0" smtClean="0"/>
              <a:t>, but if we revisit the pipeline, or run the </a:t>
            </a:r>
            <a:r>
              <a:rPr lang="en-US" baseline="0" dirty="0" err="1" smtClean="0"/>
              <a:t>pipleine</a:t>
            </a:r>
            <a:r>
              <a:rPr lang="en-US" baseline="0" dirty="0" smtClean="0"/>
              <a:t> </a:t>
            </a:r>
            <a:r>
              <a:rPr lang="en-US" baseline="0" dirty="0" err="1" smtClean="0"/>
              <a:t>actuall,ly</a:t>
            </a:r>
            <a:r>
              <a:rPr lang="en-US" baseline="0" dirty="0" smtClean="0"/>
              <a:t>, we know not so easy,  facing </a:t>
            </a:r>
            <a:r>
              <a:rPr lang="en-US" baseline="0" dirty="0" err="1" smtClean="0"/>
              <a:t>chanllge</a:t>
            </a:r>
            <a:endParaRPr lang="en-US" baseline="0" dirty="0" smtClean="0"/>
          </a:p>
          <a:p>
            <a:r>
              <a:rPr lang="en-US" baseline="0" dirty="0" err="1" smtClean="0"/>
              <a:t>Firstlyl</a:t>
            </a:r>
            <a:r>
              <a:rPr lang="en-US" baseline="0" dirty="0" smtClean="0"/>
              <a:t>, </a:t>
            </a:r>
            <a:r>
              <a:rPr lang="en-US" baseline="0" dirty="0" err="1" smtClean="0"/>
              <a:t>assbmly</a:t>
            </a:r>
            <a:r>
              <a:rPr lang="en-US" baseline="0" dirty="0" smtClean="0"/>
              <a:t> is </a:t>
            </a:r>
            <a:r>
              <a:rPr lang="en-US" baseline="0" dirty="0" err="1" smtClean="0"/>
              <a:t>difficlulty</a:t>
            </a:r>
            <a:r>
              <a:rPr lang="en-US" baseline="0" dirty="0" smtClean="0"/>
              <a:t> ,. </a:t>
            </a:r>
            <a:r>
              <a:rPr lang="en-US" baseline="0" dirty="0" err="1" smtClean="0"/>
              <a:t>Oly</a:t>
            </a:r>
            <a:r>
              <a:rPr lang="en-US" baseline="0" dirty="0" smtClean="0"/>
              <a:t> small, can be assembled, </a:t>
            </a:r>
          </a:p>
          <a:p>
            <a:endParaRPr lang="en-US" dirty="0" smtClean="0"/>
          </a:p>
          <a:p>
            <a:endParaRPr lang="en-US" baseline="0" dirty="0" smtClean="0"/>
          </a:p>
          <a:p>
            <a:endParaRPr lang="en-US" baseline="0" dirty="0" smtClean="0"/>
          </a:p>
          <a:p>
            <a:endParaRPr lang="en-US" baseline="0" dirty="0" smtClean="0"/>
          </a:p>
          <a:p>
            <a:r>
              <a:rPr lang="en-US" baseline="0" dirty="0" smtClean="0"/>
              <a:t>Yes. We can . </a:t>
            </a:r>
          </a:p>
          <a:p>
            <a:endParaRPr lang="en-US" baseline="0" dirty="0" smtClean="0"/>
          </a:p>
          <a:p>
            <a:r>
              <a:rPr lang="en-US" baseline="0" dirty="0" smtClean="0"/>
              <a:t>What is IGSs. </a:t>
            </a:r>
          </a:p>
          <a:p>
            <a:endParaRPr lang="en-US" baseline="0" dirty="0" smtClean="0"/>
          </a:p>
          <a:p>
            <a:endParaRPr lang="en-US" baseline="0" dirty="0" smtClean="0"/>
          </a:p>
          <a:p>
            <a:r>
              <a:rPr lang="en-US" baseline="0" dirty="0" err="1" smtClean="0"/>
              <a:t>Igs</a:t>
            </a:r>
            <a:r>
              <a:rPr lang="en-US" baseline="0" dirty="0" smtClean="0"/>
              <a:t> represent the novel information in a sample.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8</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step binning, is not better, also difficulty, two methods similarity based, and composition based, need reference , </a:t>
            </a:r>
            <a:r>
              <a:rPr lang="en-US" baseline="0" dirty="0" err="1" smtClean="0"/>
              <a:t>computa</a:t>
            </a:r>
            <a:r>
              <a:rPr lang="en-US" baseline="0" dirty="0" smtClean="0"/>
              <a:t> expensive.</a:t>
            </a:r>
          </a:p>
          <a:p>
            <a:endParaRPr lang="en-US" dirty="0" smtClean="0"/>
          </a:p>
          <a:p>
            <a:endParaRPr lang="en-US" dirty="0" smtClean="0"/>
          </a:p>
          <a:p>
            <a:endParaRPr lang="en-US" dirty="0" smtClean="0"/>
          </a:p>
          <a:p>
            <a:r>
              <a:rPr lang="en-US" dirty="0" smtClean="0"/>
              <a:t>Can we do diversity analysis , get the species by sample table without need</a:t>
            </a:r>
            <a:r>
              <a:rPr lang="en-US" baseline="0" dirty="0" smtClean="0"/>
              <a:t> for assembly, binning, mapping??</a:t>
            </a:r>
          </a:p>
          <a:p>
            <a:endParaRPr lang="en-US" baseline="0" dirty="0" smtClean="0"/>
          </a:p>
          <a:p>
            <a:r>
              <a:rPr lang="en-US" baseline="0" dirty="0" err="1" smtClean="0"/>
              <a:t>Assembly,binning</a:t>
            </a:r>
            <a:r>
              <a:rPr lang="en-US" baseline="0" dirty="0" smtClean="0"/>
              <a:t>, mapping, are important, for function. </a:t>
            </a:r>
            <a:r>
              <a:rPr lang="en-US" baseline="0" dirty="0" err="1" smtClean="0"/>
              <a:t>Phylogentic</a:t>
            </a:r>
            <a:r>
              <a:rPr lang="en-US" baseline="0" dirty="0" smtClean="0"/>
              <a:t> , for now for the purpose of diversity analysis, compare </a:t>
            </a:r>
            <a:r>
              <a:rPr lang="en-US" baseline="0" dirty="0" err="1" smtClean="0"/>
              <a:t>etagen</a:t>
            </a:r>
            <a:r>
              <a:rPr lang="en-US" baseline="0" dirty="0" smtClean="0"/>
              <a:t> samples, can we avoid them? And do directly??</a:t>
            </a:r>
          </a:p>
          <a:p>
            <a:endParaRPr lang="en-US" baseline="0" dirty="0" smtClean="0"/>
          </a:p>
          <a:p>
            <a:r>
              <a:rPr lang="en-US" baseline="0" dirty="0" err="1" smtClean="0"/>
              <a:t>Wht</a:t>
            </a:r>
            <a:r>
              <a:rPr lang="en-US" baseline="0" dirty="0" smtClean="0"/>
              <a:t> we need to do is replace… </a:t>
            </a:r>
          </a:p>
          <a:p>
            <a:endParaRPr lang="en-US" baseline="0" dirty="0" smtClean="0"/>
          </a:p>
          <a:p>
            <a:endParaRPr lang="en-US" baseline="0" dirty="0" smtClean="0"/>
          </a:p>
          <a:p>
            <a:endParaRPr lang="en-US" baseline="0" dirty="0" smtClean="0"/>
          </a:p>
          <a:p>
            <a:r>
              <a:rPr lang="en-US" baseline="0" dirty="0" smtClean="0"/>
              <a:t>Yes. We can . </a:t>
            </a:r>
          </a:p>
          <a:p>
            <a:endParaRPr lang="en-US" baseline="0" dirty="0" smtClean="0"/>
          </a:p>
          <a:p>
            <a:r>
              <a:rPr lang="en-US" baseline="0" dirty="0" smtClean="0"/>
              <a:t>What is IGSs. </a:t>
            </a:r>
          </a:p>
          <a:p>
            <a:endParaRPr lang="en-US" baseline="0" dirty="0" smtClean="0"/>
          </a:p>
          <a:p>
            <a:endParaRPr lang="en-US" baseline="0" dirty="0" smtClean="0"/>
          </a:p>
          <a:p>
            <a:r>
              <a:rPr lang="en-US" baseline="0" dirty="0" err="1" smtClean="0"/>
              <a:t>Igs</a:t>
            </a:r>
            <a:r>
              <a:rPr lang="en-US" baseline="0" dirty="0" smtClean="0"/>
              <a:t> represent the novel information in a sample.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9</a:t>
            </a:fld>
            <a:endParaRPr lang="en-US"/>
          </a:p>
        </p:txBody>
      </p:sp>
    </p:spTree>
    <p:extLst>
      <p:ext uri="{BB962C8B-B14F-4D97-AF65-F5344CB8AC3E}">
        <p14:creationId xmlns:p14="http://schemas.microsoft.com/office/powerpoint/2010/main" val="378067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18114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28574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156385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5600"/>
              <a:t>Title Text</a:t>
            </a:r>
          </a:p>
        </p:txBody>
      </p:sp>
    </p:spTree>
    <p:extLst>
      <p:ext uri="{BB962C8B-B14F-4D97-AF65-F5344CB8AC3E}">
        <p14:creationId xmlns:p14="http://schemas.microsoft.com/office/powerpoint/2010/main" val="849724391"/>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US"/>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B1D79D5F-8A7B-0C46-9BF1-7C2FE2FA3D24}" type="slidenum">
              <a:rPr lang="en-US"/>
              <a:pPr/>
              <a:t>‹#›</a:t>
            </a:fld>
            <a:endParaRPr lang="en-US"/>
          </a:p>
        </p:txBody>
      </p:sp>
    </p:spTree>
    <p:extLst>
      <p:ext uri="{BB962C8B-B14F-4D97-AF65-F5344CB8AC3E}">
        <p14:creationId xmlns:p14="http://schemas.microsoft.com/office/powerpoint/2010/main" val="285330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2" name="Shape 22"/>
          <p:cNvSpPr>
            <a:spLocks noGrp="1"/>
          </p:cNvSpPr>
          <p:nvPr>
            <p:ph type="title"/>
          </p:nvPr>
        </p:nvSpPr>
        <p:spPr>
          <a:xfrm>
            <a:off x="669727" y="312539"/>
            <a:ext cx="7804547" cy="1518047"/>
          </a:xfrm>
          <a:prstGeom prst="rect">
            <a:avLst/>
          </a:prstGeom>
        </p:spPr>
        <p:txBody>
          <a:bodyPr>
            <a:normAutofit/>
          </a:bodyPr>
          <a:lstStyle>
            <a:lvl1pPr defTabSz="410751">
              <a:lnSpc>
                <a:spcPct val="100000"/>
              </a:lnSpc>
              <a:defRPr sz="5600">
                <a:latin typeface="+mn-lt"/>
                <a:ea typeface="+mn-ea"/>
                <a:cs typeface="+mn-cs"/>
                <a:sym typeface="Helvetica Light"/>
              </a:defRPr>
            </a:lvl1pPr>
          </a:lstStyle>
          <a:p>
            <a:pPr lvl="0">
              <a:defRPr sz="1800"/>
            </a:pPr>
            <a:r>
              <a:rPr sz="5600"/>
              <a:t>Title Text</a:t>
            </a:r>
          </a:p>
        </p:txBody>
      </p:sp>
      <p:sp>
        <p:nvSpPr>
          <p:cNvPr id="23" name="Shape 23"/>
          <p:cNvSpPr>
            <a:spLocks noGrp="1"/>
          </p:cNvSpPr>
          <p:nvPr>
            <p:ph type="body" idx="1"/>
          </p:nvPr>
        </p:nvSpPr>
        <p:spPr>
          <a:xfrm>
            <a:off x="669726" y="1830586"/>
            <a:ext cx="3750469" cy="4420195"/>
          </a:xfrm>
          <a:prstGeom prst="rect">
            <a:avLst/>
          </a:prstGeom>
        </p:spPr>
        <p:txBody>
          <a:bodyPr anchor="ctr">
            <a:normAutofit/>
          </a:bodyPr>
          <a:lstStyle>
            <a:lvl1pPr defTabSz="410751">
              <a:lnSpc>
                <a:spcPct val="100000"/>
              </a:lnSpc>
              <a:spcBef>
                <a:spcPts val="2250"/>
              </a:spcBef>
              <a:buSzPct val="75000"/>
              <a:buChar char="•"/>
              <a:defRPr sz="2000">
                <a:latin typeface="+mn-lt"/>
                <a:ea typeface="+mn-ea"/>
                <a:cs typeface="+mn-cs"/>
                <a:sym typeface="Helvetica Light"/>
              </a:defRPr>
            </a:lvl1pPr>
            <a:lvl2pPr marL="482186" indent="-241093" defTabSz="410751">
              <a:lnSpc>
                <a:spcPct val="100000"/>
              </a:lnSpc>
              <a:spcBef>
                <a:spcPts val="2250"/>
              </a:spcBef>
              <a:buSzPct val="75000"/>
              <a:buChar char="•"/>
              <a:defRPr sz="2000">
                <a:latin typeface="+mn-lt"/>
                <a:ea typeface="+mn-ea"/>
                <a:cs typeface="+mn-cs"/>
                <a:sym typeface="Helvetica Light"/>
              </a:defRPr>
            </a:lvl2pPr>
            <a:lvl3pPr marL="723279" indent="-241093" defTabSz="410751">
              <a:lnSpc>
                <a:spcPct val="100000"/>
              </a:lnSpc>
              <a:spcBef>
                <a:spcPts val="2250"/>
              </a:spcBef>
              <a:buSzPct val="75000"/>
              <a:buChar char="•"/>
              <a:defRPr sz="2000">
                <a:latin typeface="+mn-lt"/>
                <a:ea typeface="+mn-ea"/>
                <a:cs typeface="+mn-cs"/>
                <a:sym typeface="Helvetica Light"/>
              </a:defRPr>
            </a:lvl3pPr>
            <a:lvl4pPr marL="964372" indent="-241093" defTabSz="410751">
              <a:lnSpc>
                <a:spcPct val="100000"/>
              </a:lnSpc>
              <a:spcBef>
                <a:spcPts val="2250"/>
              </a:spcBef>
              <a:buSzPct val="75000"/>
              <a:buChar char="•"/>
              <a:defRPr sz="2000">
                <a:latin typeface="+mn-lt"/>
                <a:ea typeface="+mn-ea"/>
                <a:cs typeface="+mn-cs"/>
                <a:sym typeface="Helvetica Light"/>
              </a:defRPr>
            </a:lvl4pPr>
            <a:lvl5pPr marL="1205465" indent="-241093" defTabSz="410751">
              <a:lnSpc>
                <a:spcPct val="100000"/>
              </a:lnSpc>
              <a:spcBef>
                <a:spcPts val="2250"/>
              </a:spcBef>
              <a:buSzPct val="75000"/>
              <a:buChar char="•"/>
              <a:defRPr sz="2000">
                <a:latin typeface="+mn-lt"/>
                <a:ea typeface="+mn-ea"/>
                <a:cs typeface="+mn-cs"/>
                <a:sym typeface="Helvetica Light"/>
              </a:defRPr>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16420014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285241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B89D949F-F2C3-5D47-BBFF-7F1B5CB97A6C}" type="datetimeFigureOut">
              <a:rPr lang="en-US" smtClean="0"/>
              <a:t>11/13/14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246288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B89D949F-F2C3-5D47-BBFF-7F1B5CB97A6C}" type="datetimeFigureOut">
              <a:rPr lang="en-US" smtClean="0"/>
              <a:t>11/13/14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67620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B89D949F-F2C3-5D47-BBFF-7F1B5CB97A6C}" type="datetimeFigureOut">
              <a:rPr lang="en-US" smtClean="0"/>
              <a:t>11/13/14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270874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B89D949F-F2C3-5D47-BBFF-7F1B5CB97A6C}" type="datetimeFigureOut">
              <a:rPr lang="en-US" smtClean="0"/>
              <a:t>11/13/14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54010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9D949F-F2C3-5D47-BBFF-7F1B5CB97A6C}" type="datetimeFigureOut">
              <a:rPr lang="en-US" smtClean="0"/>
              <a:t>11/13/14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126512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89D949F-F2C3-5D47-BBFF-7F1B5CB97A6C}" type="datetimeFigureOut">
              <a:rPr lang="en-US" smtClean="0"/>
              <a:t>11/13/14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197827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89D949F-F2C3-5D47-BBFF-7F1B5CB97A6C}" type="datetimeFigureOut">
              <a:rPr lang="en-US" smtClean="0"/>
              <a:t>11/13/14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24309457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D949F-F2C3-5D47-BBFF-7F1B5CB97A6C}" type="datetimeFigureOut">
              <a:rPr lang="en-US" smtClean="0"/>
              <a:t>11/13/14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E7218-4B15-ED49-B517-CE12D415F1A0}" type="slidenum">
              <a:rPr lang="en-US" smtClean="0"/>
              <a:t>‹#›</a:t>
            </a:fld>
            <a:endParaRPr lang="en-US"/>
          </a:p>
        </p:txBody>
      </p:sp>
    </p:spTree>
    <p:extLst>
      <p:ext uri="{BB962C8B-B14F-4D97-AF65-F5344CB8AC3E}">
        <p14:creationId xmlns:p14="http://schemas.microsoft.com/office/powerpoint/2010/main" val="3776257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8.tif"/><Relationship Id="rId5" Type="http://schemas.openxmlformats.org/officeDocument/2006/relationships/image" Target="../media/image10.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8.tif"/><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tags" Target="../tags/tag2.x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8.ti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7.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7.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7.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7.xml"/><Relationship Id="rId3"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7.xml"/><Relationship Id="rId3"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7.xml"/><Relationship Id="rId3"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7.xml"/><Relationship Id="rId3"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8.ti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tags" Target="../tags/tag14.x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tif"/><Relationship Id="rId5" Type="http://schemas.openxmlformats.org/officeDocument/2006/relationships/image" Target="../media/image17.png"/><Relationship Id="rId6" Type="http://schemas.openxmlformats.org/officeDocument/2006/relationships/image" Target="../media/image9.tif"/><Relationship Id="rId7" Type="http://schemas.openxmlformats.org/officeDocument/2006/relationships/image" Target="../media/image18.ti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tif"/><Relationship Id="rId5" Type="http://schemas.openxmlformats.org/officeDocument/2006/relationships/image" Target="../media/image17.png"/><Relationship Id="rId6" Type="http://schemas.openxmlformats.org/officeDocument/2006/relationships/image" Target="../media/image9.tif"/><Relationship Id="rId7" Type="http://schemas.openxmlformats.org/officeDocument/2006/relationships/image" Target="../media/image18.tif"/><Relationship Id="rId8"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tif"/><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Relationship Id="rId4" Type="http://schemas.openxmlformats.org/officeDocument/2006/relationships/image" Target="../media/image29.tif"/><Relationship Id="rId5" Type="http://schemas.openxmlformats.org/officeDocument/2006/relationships/image" Target="../media/image31.tif"/><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tif"/><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9.t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idx="4294967295"/>
          </p:nvPr>
        </p:nvSpPr>
        <p:spPr>
          <a:xfrm>
            <a:off x="717176" y="1044725"/>
            <a:ext cx="7683582" cy="1908200"/>
          </a:xfrm>
          <a:solidFill>
            <a:schemeClr val="accent1">
              <a:lumMod val="75000"/>
            </a:schemeClr>
          </a:solidFill>
          <a:ln/>
        </p:spPr>
        <p:txBody>
          <a:bodyPr tIns="35203">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solidFill>
                  <a:schemeClr val="bg1"/>
                </a:solidFill>
              </a:rPr>
              <a:t>Introducing IGS </a:t>
            </a:r>
            <a:br>
              <a:rPr lang="en-US" dirty="0" smtClean="0">
                <a:solidFill>
                  <a:schemeClr val="bg1"/>
                </a:solidFill>
              </a:rPr>
            </a:br>
            <a:r>
              <a:rPr lang="en-US" dirty="0" smtClean="0">
                <a:solidFill>
                  <a:schemeClr val="bg1"/>
                </a:solidFill>
              </a:rPr>
              <a:t>(Informative Genomic Segment)</a:t>
            </a:r>
            <a:endParaRPr lang="en-US" dirty="0">
              <a:solidFill>
                <a:schemeClr val="bg1"/>
              </a:solidFill>
            </a:endParaRPr>
          </a:p>
        </p:txBody>
      </p:sp>
      <p:sp>
        <p:nvSpPr>
          <p:cNvPr id="4098" name="Rectangle 2"/>
          <p:cNvSpPr>
            <a:spLocks noGrp="1" noChangeArrowheads="1"/>
          </p:cNvSpPr>
          <p:nvPr>
            <p:ph type="subTitle" idx="4294967295"/>
          </p:nvPr>
        </p:nvSpPr>
        <p:spPr>
          <a:xfrm>
            <a:off x="1994852" y="3888350"/>
            <a:ext cx="5012560" cy="1456949"/>
          </a:xfrm>
          <a:solidFill>
            <a:schemeClr val="accent2">
              <a:lumMod val="75000"/>
            </a:schemeClr>
          </a:solidFill>
          <a:ln/>
        </p:spPr>
        <p:txBody>
          <a:bodyPr tIns="20802" anchor="ctr">
            <a:normAutofit fontScale="92500" lnSpcReduction="10000"/>
          </a:bodyPr>
          <a:lstStyle/>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2400" dirty="0" smtClean="0">
                <a:solidFill>
                  <a:srgbClr val="FFFFFF"/>
                </a:solidFill>
              </a:rPr>
              <a:t>Qingpeng </a:t>
            </a:r>
            <a:r>
              <a:rPr lang="en-US" sz="2400" dirty="0">
                <a:solidFill>
                  <a:srgbClr val="FFFFFF"/>
                </a:solidFill>
              </a:rPr>
              <a:t>Zhang</a:t>
            </a:r>
          </a:p>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1800" dirty="0">
                <a:solidFill>
                  <a:srgbClr val="FFFFFF"/>
                </a:solidFill>
              </a:rPr>
              <a:t>Department of Computer Science and Engineering</a:t>
            </a:r>
          </a:p>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1800" dirty="0">
                <a:solidFill>
                  <a:srgbClr val="FFFFFF"/>
                </a:solidFill>
              </a:rPr>
              <a:t>Michigan State University</a:t>
            </a:r>
          </a:p>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1800" dirty="0">
                <a:solidFill>
                  <a:srgbClr val="FFFFFF"/>
                </a:solidFill>
              </a:rPr>
              <a:t>Supervisor: Dr. Titus </a:t>
            </a:r>
            <a:r>
              <a:rPr lang="en-US" sz="1800" dirty="0" smtClean="0">
                <a:solidFill>
                  <a:srgbClr val="FFFFFF"/>
                </a:solidFill>
              </a:rPr>
              <a:t>Brown</a:t>
            </a:r>
            <a:br>
              <a:rPr lang="en-US" sz="1800" dirty="0" smtClean="0">
                <a:solidFill>
                  <a:srgbClr val="FFFFFF"/>
                </a:solidFill>
              </a:rPr>
            </a:br>
            <a:r>
              <a:rPr lang="en-US" sz="1800" dirty="0" smtClean="0">
                <a:solidFill>
                  <a:srgbClr val="FFFFFF"/>
                </a:solidFill>
              </a:rPr>
              <a:t>@</a:t>
            </a:r>
            <a:r>
              <a:rPr lang="en-US" sz="1800" dirty="0" err="1" smtClean="0">
                <a:solidFill>
                  <a:srgbClr val="FFFFFF"/>
                </a:solidFill>
              </a:rPr>
              <a:t>qingpengzhang</a:t>
            </a:r>
            <a:endParaRPr lang="en-US" sz="1800" dirty="0">
              <a:solidFill>
                <a:srgbClr val="FFFFFF"/>
              </a:solidFill>
            </a:endParaRPr>
          </a:p>
        </p:txBody>
      </p:sp>
      <p:sp>
        <p:nvSpPr>
          <p:cNvPr id="2" name="TextBox 1"/>
          <p:cNvSpPr txBox="1"/>
          <p:nvPr/>
        </p:nvSpPr>
        <p:spPr>
          <a:xfrm>
            <a:off x="717177" y="3068481"/>
            <a:ext cx="7683582" cy="707886"/>
          </a:xfrm>
          <a:prstGeom prst="rect">
            <a:avLst/>
          </a:prstGeom>
          <a:solidFill>
            <a:schemeClr val="accent3">
              <a:lumMod val="75000"/>
            </a:schemeClr>
          </a:solidFill>
        </p:spPr>
        <p:txBody>
          <a:bodyPr wrap="square" rtlCol="0">
            <a:spAutoFit/>
          </a:bodyPr>
          <a:lstStyle/>
          <a:p>
            <a:pPr algn="ctr"/>
            <a:r>
              <a:rPr lang="en-US" sz="2000" dirty="0" smtClean="0">
                <a:solidFill>
                  <a:srgbClr val="FFFFFF"/>
                </a:solidFill>
              </a:rPr>
              <a:t>enabling scalable diversity analysis of </a:t>
            </a:r>
            <a:r>
              <a:rPr lang="en-US" sz="2000" dirty="0" err="1" smtClean="0">
                <a:solidFill>
                  <a:srgbClr val="FFFFFF"/>
                </a:solidFill>
              </a:rPr>
              <a:t>metagenomes</a:t>
            </a:r>
            <a:r>
              <a:rPr lang="en-US" sz="2000" dirty="0" smtClean="0">
                <a:solidFill>
                  <a:srgbClr val="FFFFFF"/>
                </a:solidFill>
              </a:rPr>
              <a:t> without the need for assembly or reference sequences</a:t>
            </a:r>
            <a:endParaRPr lang="en-US" sz="2000" dirty="0">
              <a:solidFill>
                <a:srgbClr val="FFFFFF"/>
              </a:solidFill>
            </a:endParaRPr>
          </a:p>
        </p:txBody>
      </p:sp>
    </p:spTree>
    <p:extLst>
      <p:ext uri="{BB962C8B-B14F-4D97-AF65-F5344CB8AC3E}">
        <p14:creationId xmlns:p14="http://schemas.microsoft.com/office/powerpoint/2010/main" val="3709256578"/>
      </p:ext>
    </p:extLst>
  </p:cSld>
  <p:clrMapOvr>
    <a:masterClrMapping/>
  </p:clrMapOvr>
  <p:transition xmlns:p14="http://schemas.microsoft.com/office/powerpoint/2010/main" spd="med" advTm="47783"/>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1023037" cy="338554"/>
          </a:xfrm>
          <a:prstGeom prst="rect">
            <a:avLst/>
          </a:prstGeom>
          <a:noFill/>
        </p:spPr>
        <p:txBody>
          <a:bodyPr wrap="none" rtlCol="0">
            <a:spAutoFit/>
          </a:bodyPr>
          <a:lstStyle/>
          <a:p>
            <a:r>
              <a:rPr lang="en-GB" sz="1600" dirty="0" smtClean="0">
                <a:solidFill>
                  <a:prstClr val="black"/>
                </a:solidFill>
                <a:latin typeface="Calibri"/>
              </a:rPr>
              <a:t>Assembly </a:t>
            </a:r>
            <a:endParaRPr lang="en-GB" sz="1600" dirty="0">
              <a:solidFill>
                <a:prstClr val="black"/>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noFill/>
        </p:spPr>
        <p:txBody>
          <a:bodyPr wrap="none" rtlCol="0">
            <a:spAutoFit/>
          </a:bodyPr>
          <a:lstStyle/>
          <a:p>
            <a:r>
              <a:rPr lang="en-GB" sz="1600" dirty="0" smtClean="0">
                <a:solidFill>
                  <a:prstClr val="black"/>
                </a:solidFill>
                <a:latin typeface="Calibri"/>
              </a:rPr>
              <a:t>Binning</a:t>
            </a:r>
            <a:endParaRPr lang="en-GB" sz="1600" dirty="0">
              <a:solidFill>
                <a:prstClr val="black"/>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320389" y="4904120"/>
            <a:ext cx="7215214" cy="1477328"/>
          </a:xfrm>
          <a:prstGeom prst="rect">
            <a:avLst/>
          </a:prstGeom>
          <a:noFill/>
        </p:spPr>
        <p:txBody>
          <a:bodyPr wrap="square" rtlCol="0">
            <a:spAutoFit/>
          </a:bodyPr>
          <a:lstStyle/>
          <a:p>
            <a:r>
              <a:rPr lang="en-US" b="1" dirty="0" smtClean="0"/>
              <a:t>Challenges:</a:t>
            </a:r>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9" name="image5.tif"/>
          <p:cNvPicPr/>
          <p:nvPr/>
        </p:nvPicPr>
        <p:blipFill>
          <a:blip r:embed="rId3">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7"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08" name="TextBox 107"/>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
        <p:nvSpPr>
          <p:cNvPr id="110"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spTree>
    <p:extLst>
      <p:ext uri="{BB962C8B-B14F-4D97-AF65-F5344CB8AC3E}">
        <p14:creationId xmlns:p14="http://schemas.microsoft.com/office/powerpoint/2010/main" val="1879019185"/>
      </p:ext>
    </p:extLst>
  </p:cSld>
  <p:clrMapOvr>
    <a:masterClrMapping/>
  </p:clrMapOvr>
  <mc:AlternateContent xmlns:mc="http://schemas.openxmlformats.org/markup-compatibility/2006">
    <mc:Choice xmlns:p14="http://schemas.microsoft.com/office/powerpoint/2010/main" Requires="p14">
      <p:transition p14:dur="0" advTm="8514"/>
    </mc:Choice>
    <mc:Fallback>
      <p:transition xmlns:p14="http://schemas.microsoft.com/office/powerpoint/2010/main" advTm="8514"/>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10"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spTree>
    <p:custDataLst>
      <p:tags r:id="rId1"/>
    </p:custDataLst>
    <p:extLst>
      <p:ext uri="{BB962C8B-B14F-4D97-AF65-F5344CB8AC3E}">
        <p14:creationId xmlns:p14="http://schemas.microsoft.com/office/powerpoint/2010/main" val="1879019185"/>
      </p:ext>
    </p:extLst>
  </p:cSld>
  <p:clrMapOvr>
    <a:masterClrMapping/>
  </p:clrMapOvr>
  <mc:AlternateContent xmlns:mc="http://schemas.openxmlformats.org/markup-compatibility/2006">
    <mc:Choice xmlns:p14="http://schemas.microsoft.com/office/powerpoint/2010/main" Requires="p14">
      <p:transition p14:dur="0" advTm="64927"/>
    </mc:Choice>
    <mc:Fallback>
      <p:transition xmlns:p14="http://schemas.microsoft.com/office/powerpoint/2010/main" advTm="649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dissolve">
                                      <p:cBhvr>
                                        <p:cTn id="10"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49334" cy="338554"/>
          </a:xfrm>
          <a:prstGeom prst="rect">
            <a:avLst/>
          </a:prstGeom>
          <a:noFill/>
        </p:spPr>
        <p:txBody>
          <a:bodyPr wrap="none" rtlCol="0">
            <a:spAutoFit/>
          </a:bodyPr>
          <a:lstStyle/>
          <a:p>
            <a:r>
              <a:rPr lang="en-GB" sz="1600" b="1" dirty="0" smtClean="0">
                <a:solidFill>
                  <a:prstClr val="black"/>
                </a:solidFill>
                <a:latin typeface="Calibri"/>
              </a:rPr>
              <a:t>Species-by-sample table</a:t>
            </a:r>
            <a:endParaRPr lang="en-GB" sz="1600" b="1" dirty="0">
              <a:solidFill>
                <a:prstClr val="black"/>
              </a:solidFill>
              <a:latin typeface="Calibri"/>
            </a:endParaRPr>
          </a:p>
        </p:txBody>
      </p: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pic>
        <p:nvPicPr>
          <p:cNvPr id="4" name="Picture 3" descr="Screen Shot 2014-11-14 at 10.54.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347" y="3786054"/>
            <a:ext cx="5892800" cy="2006600"/>
          </a:xfrm>
          <a:prstGeom prst="rect">
            <a:avLst/>
          </a:prstGeom>
        </p:spPr>
      </p:pic>
    </p:spTree>
    <p:custDataLst>
      <p:tags r:id="rId1"/>
    </p:custDataLst>
    <p:extLst>
      <p:ext uri="{BB962C8B-B14F-4D97-AF65-F5344CB8AC3E}">
        <p14:creationId xmlns:p14="http://schemas.microsoft.com/office/powerpoint/2010/main" val="2692617666"/>
      </p:ext>
    </p:extLst>
  </p:cSld>
  <p:clrMapOvr>
    <a:masterClrMapping/>
  </p:clrMapOvr>
  <mc:AlternateContent xmlns:mc="http://schemas.openxmlformats.org/markup-compatibility/2006">
    <mc:Choice xmlns:p14="http://schemas.microsoft.com/office/powerpoint/2010/main" Requires="p14">
      <p:transition p14:dur="0" advTm="67038"/>
    </mc:Choice>
    <mc:Fallback>
      <p:transition xmlns:p14="http://schemas.microsoft.com/office/powerpoint/2010/main" advTm="67038"/>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49334" cy="338554"/>
          </a:xfrm>
          <a:prstGeom prst="rect">
            <a:avLst/>
          </a:prstGeom>
          <a:noFill/>
        </p:spPr>
        <p:txBody>
          <a:bodyPr wrap="none" rtlCol="0">
            <a:spAutoFit/>
          </a:bodyPr>
          <a:lstStyle/>
          <a:p>
            <a:r>
              <a:rPr lang="en-GB" sz="1600" b="1" dirty="0" smtClean="0">
                <a:solidFill>
                  <a:prstClr val="black"/>
                </a:solidFill>
                <a:latin typeface="Calibri"/>
              </a:rPr>
              <a:t>Species-by-sample table</a:t>
            </a:r>
            <a:endParaRPr lang="en-GB" sz="1600" b="1" dirty="0">
              <a:solidFill>
                <a:prstClr val="black"/>
              </a:solidFill>
              <a:latin typeface="Calibri"/>
            </a:endParaRPr>
          </a:p>
        </p:txBody>
      </p: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pic>
        <p:nvPicPr>
          <p:cNvPr id="4" name="Picture 3" descr="Screen Shot 2014-11-14 at 10.54.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347" y="3786054"/>
            <a:ext cx="5892800" cy="2006600"/>
          </a:xfrm>
          <a:prstGeom prst="rect">
            <a:avLst/>
          </a:prstGeom>
        </p:spPr>
      </p:pic>
      <p:pic>
        <p:nvPicPr>
          <p:cNvPr id="3" name="Picture 2" descr="Screen Shot 2014-11-14 at 10.54.3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0439" y="3991663"/>
            <a:ext cx="5842000" cy="2032000"/>
          </a:xfrm>
          <a:prstGeom prst="rect">
            <a:avLst/>
          </a:prstGeom>
        </p:spPr>
      </p:pic>
    </p:spTree>
    <p:custDataLst>
      <p:tags r:id="rId1"/>
    </p:custDataLst>
    <p:extLst>
      <p:ext uri="{BB962C8B-B14F-4D97-AF65-F5344CB8AC3E}">
        <p14:creationId xmlns:p14="http://schemas.microsoft.com/office/powerpoint/2010/main" val="1707088476"/>
      </p:ext>
    </p:extLst>
  </p:cSld>
  <p:clrMapOvr>
    <a:masterClrMapping/>
  </p:clrMapOvr>
  <mc:AlternateContent xmlns:mc="http://schemas.openxmlformats.org/markup-compatibility/2006">
    <mc:Choice xmlns:p14="http://schemas.microsoft.com/office/powerpoint/2010/main" Requires="p14">
      <p:transition p14:dur="0" advTm="22778"/>
    </mc:Choice>
    <mc:Fallback>
      <p:transition xmlns:p14="http://schemas.microsoft.com/office/powerpoint/2010/main" advTm="22778"/>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30623" y="3802324"/>
            <a:ext cx="8229600" cy="4525963"/>
          </a:xfrm>
        </p:spPr>
        <p:txBody>
          <a:bodyPr>
            <a:normAutofit/>
          </a:bodyPr>
          <a:lstStyle/>
          <a:p>
            <a:r>
              <a:rPr lang="en-US" sz="2400" dirty="0" smtClean="0"/>
              <a:t>IGS </a:t>
            </a:r>
            <a:r>
              <a:rPr lang="en-US" sz="2400" dirty="0" smtClean="0"/>
              <a:t>(informative genomic segment</a:t>
            </a:r>
            <a:r>
              <a:rPr lang="en-US" sz="2400" dirty="0" smtClean="0"/>
              <a:t>)</a:t>
            </a:r>
          </a:p>
          <a:p>
            <a:pPr lvl="1"/>
            <a:r>
              <a:rPr lang="en-US" sz="2000" dirty="0" smtClean="0"/>
              <a:t>can be used as a new unit to do diversity analysis to replace species/OTUs</a:t>
            </a:r>
          </a:p>
          <a:p>
            <a:pPr lvl="1"/>
            <a:r>
              <a:rPr lang="en-US" sz="2000" dirty="0" smtClean="0"/>
              <a:t>can </a:t>
            </a:r>
            <a:r>
              <a:rPr lang="en-US" sz="2000" dirty="0"/>
              <a:t>represent the novel information of a </a:t>
            </a:r>
            <a:r>
              <a:rPr lang="en-US" sz="2000" dirty="0" smtClean="0"/>
              <a:t>genome</a:t>
            </a:r>
            <a:endParaRPr lang="en-US" sz="2000" dirty="0"/>
          </a:p>
          <a:p>
            <a:pPr lvl="1"/>
            <a:r>
              <a:rPr lang="en-US" sz="2000" dirty="0" smtClean="0"/>
              <a:t>Assembly-free</a:t>
            </a:r>
          </a:p>
          <a:p>
            <a:pPr lvl="1"/>
            <a:r>
              <a:rPr lang="en-US" sz="2000" dirty="0" smtClean="0"/>
              <a:t>Reference</a:t>
            </a:r>
            <a:r>
              <a:rPr lang="en-US" sz="2000" dirty="0" smtClean="0"/>
              <a:t>-free</a:t>
            </a:r>
          </a:p>
          <a:p>
            <a:pPr lvl="1"/>
            <a:r>
              <a:rPr lang="en-US" sz="2000" dirty="0" smtClean="0"/>
              <a:t>Efficient and scalable </a:t>
            </a:r>
          </a:p>
          <a:p>
            <a:pPr lvl="1"/>
            <a:endParaRPr lang="en-US" sz="2000" dirty="0" smtClean="0"/>
          </a:p>
          <a:p>
            <a:pPr lvl="1"/>
            <a:endParaRPr lang="en-US" sz="2000" dirty="0"/>
          </a:p>
          <a:p>
            <a:endParaRPr lang="en-US" sz="2400" dirty="0"/>
          </a:p>
          <a:p>
            <a:endParaRPr lang="en-US" sz="2400" dirty="0"/>
          </a:p>
        </p:txBody>
      </p:sp>
      <p:pic>
        <p:nvPicPr>
          <p:cNvPr id="6" name="Picture 5" descr="Screen Shot 2014-11-14 at 12.4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106" y="1784587"/>
            <a:ext cx="4406951" cy="1742544"/>
          </a:xfrm>
          <a:prstGeom prst="rect">
            <a:avLst/>
          </a:prstGeom>
        </p:spPr>
      </p:pic>
      <p:pic>
        <p:nvPicPr>
          <p:cNvPr id="3" name="Picture 2"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810" y="527072"/>
            <a:ext cx="4268296" cy="1257515"/>
          </a:xfrm>
          <a:prstGeom prst="rect">
            <a:avLst/>
          </a:prstGeom>
        </p:spPr>
      </p:pic>
      <p:sp>
        <p:nvSpPr>
          <p:cNvPr id="8" name="TextBox 7"/>
          <p:cNvSpPr txBox="1"/>
          <p:nvPr/>
        </p:nvSpPr>
        <p:spPr>
          <a:xfrm>
            <a:off x="135116" y="2121066"/>
            <a:ext cx="3540049" cy="1569660"/>
          </a:xfrm>
          <a:prstGeom prst="rect">
            <a:avLst/>
          </a:prstGeom>
          <a:solidFill>
            <a:srgbClr val="1F497D"/>
          </a:solidFill>
        </p:spPr>
        <p:txBody>
          <a:bodyPr wrap="square" rtlCol="0">
            <a:spAutoFit/>
          </a:bodyPr>
          <a:lstStyle/>
          <a:p>
            <a:r>
              <a:rPr lang="en-US" sz="2400" dirty="0" smtClean="0">
                <a:solidFill>
                  <a:srgbClr val="FFFFFF"/>
                </a:solidFill>
              </a:rPr>
              <a:t>Replace </a:t>
            </a:r>
            <a:br>
              <a:rPr lang="en-US" sz="2400" dirty="0" smtClean="0">
                <a:solidFill>
                  <a:srgbClr val="FFFFFF"/>
                </a:solidFill>
              </a:rPr>
            </a:br>
            <a:r>
              <a:rPr lang="en-US" sz="2400" dirty="0" smtClean="0">
                <a:solidFill>
                  <a:srgbClr val="FFFFFF"/>
                </a:solidFill>
              </a:rPr>
              <a:t>samples-by-species table </a:t>
            </a:r>
            <a:br>
              <a:rPr lang="en-US" sz="2400" dirty="0" smtClean="0">
                <a:solidFill>
                  <a:srgbClr val="FFFFFF"/>
                </a:solidFill>
              </a:rPr>
            </a:br>
            <a:r>
              <a:rPr lang="en-US" sz="2400" dirty="0" smtClean="0">
                <a:solidFill>
                  <a:srgbClr val="FFFFFF"/>
                </a:solidFill>
              </a:rPr>
              <a:t>with </a:t>
            </a:r>
            <a:br>
              <a:rPr lang="en-US" sz="2400" dirty="0" smtClean="0">
                <a:solidFill>
                  <a:srgbClr val="FFFFFF"/>
                </a:solidFill>
              </a:rPr>
            </a:br>
            <a:r>
              <a:rPr lang="en-US" sz="2400" dirty="0" smtClean="0">
                <a:solidFill>
                  <a:srgbClr val="FFFFFF"/>
                </a:solidFill>
              </a:rPr>
              <a:t>samples-by-IGSs table</a:t>
            </a:r>
            <a:endParaRPr lang="en-US" sz="2400" dirty="0">
              <a:solidFill>
                <a:srgbClr val="FFFFFF"/>
              </a:solidFill>
            </a:endParaRPr>
          </a:p>
        </p:txBody>
      </p:sp>
      <p:pic>
        <p:nvPicPr>
          <p:cNvPr id="9" name="Picture 8"/>
          <p:cNvPicPr>
            <a:picLocks noChangeAspect="1"/>
          </p:cNvPicPr>
          <p:nvPr/>
        </p:nvPicPr>
        <p:blipFill>
          <a:blip r:embed="rId5"/>
          <a:stretch>
            <a:fillRect/>
          </a:stretch>
        </p:blipFill>
        <p:spPr>
          <a:xfrm>
            <a:off x="4226838" y="5348020"/>
            <a:ext cx="4233385" cy="1509980"/>
          </a:xfrm>
          <a:prstGeom prst="rect">
            <a:avLst/>
          </a:prstGeom>
        </p:spPr>
      </p:pic>
    </p:spTree>
    <p:extLst>
      <p:ext uri="{BB962C8B-B14F-4D97-AF65-F5344CB8AC3E}">
        <p14:creationId xmlns:p14="http://schemas.microsoft.com/office/powerpoint/2010/main" val="635223956"/>
      </p:ext>
    </p:extLst>
  </p:cSld>
  <p:clrMapOvr>
    <a:masterClrMapping/>
  </p:clrMapOvr>
  <mc:AlternateContent xmlns:mc="http://schemas.openxmlformats.org/markup-compatibility/2006">
    <mc:Choice xmlns:p14="http://schemas.microsoft.com/office/powerpoint/2010/main" Requires="p14">
      <p:transition spd="slow" p14:dur="2000" advTm="39452"/>
    </mc:Choice>
    <mc:Fallback>
      <p:transition xmlns:p14="http://schemas.microsoft.com/office/powerpoint/2010/main" spd="slow" advTm="39452"/>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09116" y="3070718"/>
            <a:ext cx="4298363" cy="2743177"/>
          </a:xfrm>
          <a:prstGeom prst="roundRect">
            <a:avLst/>
          </a:prstGeom>
          <a:solidFill>
            <a:schemeClr val="tx2">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774938" y="3070719"/>
            <a:ext cx="4101564" cy="2743176"/>
          </a:xfrm>
          <a:prstGeom prst="roundRect">
            <a:avLst/>
          </a:prstGeom>
          <a:solidFill>
            <a:schemeClr val="tx2">
              <a:lumMod val="20000"/>
              <a:lumOff val="8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47569" y="346703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075688" y="432824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21803" y="42826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72255" y="36465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040802" y="527310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53255" y="394883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855830" y="42826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930310" y="40922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724966" y="38508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34255" y="344279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06824" y="40794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367875" y="489352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a:off x="1664113" y="327660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090719" y="540746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071824" y="38508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113224" y="368488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471799" y="383177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99174" y="42826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259199" y="335737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692310" y="44350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732224" y="394883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746738" y="349163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233799" y="375651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777124" y="2492508"/>
            <a:ext cx="1056700" cy="369332"/>
          </a:xfrm>
          <a:prstGeom prst="rect">
            <a:avLst/>
          </a:prstGeom>
          <a:noFill/>
        </p:spPr>
        <p:txBody>
          <a:bodyPr wrap="none" rtlCol="0">
            <a:spAutoFit/>
          </a:bodyPr>
          <a:lstStyle/>
          <a:p>
            <a:r>
              <a:rPr lang="en-US" dirty="0" smtClean="0"/>
              <a:t>Sample B</a:t>
            </a:r>
            <a:endParaRPr lang="en-US" dirty="0"/>
          </a:p>
        </p:txBody>
      </p:sp>
      <p:cxnSp>
        <p:nvCxnSpPr>
          <p:cNvPr id="85" name="Straight Connector 84"/>
          <p:cNvCxnSpPr/>
          <p:nvPr/>
        </p:nvCxnSpPr>
        <p:spPr>
          <a:xfrm>
            <a:off x="962795" y="542339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8441" y="385086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58441" y="441114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161858" y="364609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16513" y="342900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03257" y="406131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420999" y="44156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97513" y="390891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86856" y="52731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148856" y="364609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582799" y="45906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17287" y="500047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682256" y="419455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182999" y="349163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09799" y="407946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283113" y="516333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173599" y="517321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062544" y="47420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135914" y="449878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027057" y="478544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121313" y="500047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173599" y="45906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865257" y="428266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458388" y="47420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54599" y="500047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458388" y="442170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096637" y="489352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1816513" y="2355343"/>
            <a:ext cx="8031" cy="40394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910024" y="5993086"/>
            <a:ext cx="1516461" cy="369332"/>
          </a:xfrm>
          <a:prstGeom prst="rect">
            <a:avLst/>
          </a:prstGeom>
          <a:noFill/>
        </p:spPr>
        <p:txBody>
          <a:bodyPr wrap="none" rtlCol="0">
            <a:spAutoFit/>
          </a:bodyPr>
          <a:lstStyle/>
          <a:p>
            <a:r>
              <a:rPr lang="en-US" dirty="0" smtClean="0"/>
              <a:t>Coverage = 10</a:t>
            </a:r>
            <a:endParaRPr lang="en-US" dirty="0"/>
          </a:p>
        </p:txBody>
      </p:sp>
      <p:cxnSp>
        <p:nvCxnSpPr>
          <p:cNvPr id="115" name="Straight Connector 114"/>
          <p:cNvCxnSpPr/>
          <p:nvPr/>
        </p:nvCxnSpPr>
        <p:spPr>
          <a:xfrm>
            <a:off x="5027041" y="499450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918174" y="449878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732460" y="553888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353602" y="479966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113460" y="334509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075688" y="449878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045397" y="369064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197957"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05276" y="474136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386276" y="500047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5984974" y="40794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877602" y="349163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789041" y="540746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059688" y="514767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549546" y="565266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494460" y="540456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381267" y="474205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452824" y="511572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115602" y="518093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821688" y="49095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918174" y="542339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24966" y="565266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311310" y="489352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40802" y="459065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2045113" y="6394824"/>
            <a:ext cx="4792575" cy="369332"/>
          </a:xfrm>
          <a:prstGeom prst="rect">
            <a:avLst/>
          </a:prstGeom>
          <a:solidFill>
            <a:schemeClr val="accent2"/>
          </a:solidFill>
        </p:spPr>
        <p:txBody>
          <a:bodyPr wrap="square" rtlCol="0">
            <a:spAutoFit/>
          </a:bodyPr>
          <a:lstStyle/>
          <a:p>
            <a:r>
              <a:rPr lang="en-US" dirty="0" smtClean="0">
                <a:solidFill>
                  <a:srgbClr val="FFFFFF"/>
                </a:solidFill>
              </a:rPr>
              <a:t>Reads </a:t>
            </a:r>
            <a:r>
              <a:rPr lang="en-US" dirty="0">
                <a:solidFill>
                  <a:srgbClr val="FFFFFF"/>
                </a:solidFill>
              </a:rPr>
              <a:t>are noisy observations of genomic regions.</a:t>
            </a:r>
          </a:p>
        </p:txBody>
      </p:sp>
      <p:sp>
        <p:nvSpPr>
          <p:cNvPr id="142" name="TextBox 141"/>
          <p:cNvSpPr txBox="1"/>
          <p:nvPr/>
        </p:nvSpPr>
        <p:spPr>
          <a:xfrm>
            <a:off x="2161858" y="2492508"/>
            <a:ext cx="1060544" cy="369332"/>
          </a:xfrm>
          <a:prstGeom prst="rect">
            <a:avLst/>
          </a:prstGeom>
          <a:noFill/>
        </p:spPr>
        <p:txBody>
          <a:bodyPr wrap="none" rtlCol="0">
            <a:spAutoFit/>
          </a:bodyPr>
          <a:lstStyle/>
          <a:p>
            <a:r>
              <a:rPr lang="en-US" dirty="0" smtClean="0"/>
              <a:t>Sample A</a:t>
            </a:r>
            <a:endParaRPr lang="en-US" dirty="0"/>
          </a:p>
        </p:txBody>
      </p:sp>
      <p:sp>
        <p:nvSpPr>
          <p:cNvPr id="144" name="Title 1"/>
          <p:cNvSpPr txBox="1">
            <a:spLocks/>
          </p:cNvSpPr>
          <p:nvPr/>
        </p:nvSpPr>
        <p:spPr>
          <a:xfrm>
            <a:off x="305618" y="1319143"/>
            <a:ext cx="8163206" cy="910004"/>
          </a:xfrm>
          <a:prstGeom prst="rect">
            <a:avLst/>
          </a:prstGeom>
          <a:solidFill>
            <a:schemeClr val="tx2">
              <a:lumMod val="20000"/>
              <a:lumOff val="80000"/>
            </a:schemeClr>
          </a:solidFill>
        </p:spPr>
        <p:txBody>
          <a:bodyP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742950" lvl="1" indent="-285750">
              <a:buFont typeface="Arial"/>
              <a:buChar char="•"/>
            </a:pPr>
            <a:r>
              <a:rPr lang="en-US" dirty="0" smtClean="0">
                <a:solidFill>
                  <a:schemeClr val="tx2"/>
                </a:solidFill>
              </a:rPr>
              <a:t>Efficient software to count k-</a:t>
            </a:r>
            <a:r>
              <a:rPr lang="en-US" dirty="0" err="1" smtClean="0">
                <a:solidFill>
                  <a:schemeClr val="tx2"/>
                </a:solidFill>
              </a:rPr>
              <a:t>mers</a:t>
            </a:r>
            <a:r>
              <a:rPr lang="en-US" dirty="0" smtClean="0">
                <a:solidFill>
                  <a:schemeClr val="tx2"/>
                </a:solidFill>
              </a:rPr>
              <a:t> – </a:t>
            </a:r>
            <a:r>
              <a:rPr lang="en-US" dirty="0" err="1" smtClean="0">
                <a:solidFill>
                  <a:schemeClr val="tx2"/>
                </a:solidFill>
              </a:rPr>
              <a:t>khmer</a:t>
            </a:r>
            <a:r>
              <a:rPr lang="en-US" dirty="0" smtClean="0">
                <a:solidFill>
                  <a:schemeClr val="tx2"/>
                </a:solidFill>
              </a:rPr>
              <a:t> (Zhang et al, 2014)</a:t>
            </a:r>
            <a:endParaRPr lang="en-US" dirty="0">
              <a:solidFill>
                <a:schemeClr val="tx2"/>
              </a:solidFill>
            </a:endParaRPr>
          </a:p>
          <a:p>
            <a:pPr marL="742950" lvl="1" indent="-285750">
              <a:buFont typeface="Arial"/>
              <a:buChar char="•"/>
            </a:pPr>
            <a:r>
              <a:rPr lang="en-US" dirty="0" smtClean="0">
                <a:solidFill>
                  <a:schemeClr val="tx2"/>
                </a:solidFill>
              </a:rPr>
              <a:t>Using median </a:t>
            </a:r>
            <a:r>
              <a:rPr lang="en-US" dirty="0">
                <a:solidFill>
                  <a:schemeClr val="tx2"/>
                </a:solidFill>
              </a:rPr>
              <a:t>k-</a:t>
            </a:r>
            <a:r>
              <a:rPr lang="en-US" dirty="0" err="1">
                <a:solidFill>
                  <a:schemeClr val="tx2"/>
                </a:solidFill>
              </a:rPr>
              <a:t>mer</a:t>
            </a:r>
            <a:r>
              <a:rPr lang="en-US" dirty="0">
                <a:solidFill>
                  <a:schemeClr val="tx2"/>
                </a:solidFill>
              </a:rPr>
              <a:t> frequency can represent the coverage of the read in a </a:t>
            </a:r>
            <a:r>
              <a:rPr lang="en-US" dirty="0" smtClean="0">
                <a:solidFill>
                  <a:schemeClr val="tx2"/>
                </a:solidFill>
              </a:rPr>
              <a:t>sample (Brown et al, 2012)</a:t>
            </a:r>
            <a:endParaRPr lang="en-US" dirty="0">
              <a:solidFill>
                <a:schemeClr val="tx2"/>
              </a:solidFill>
            </a:endParaRPr>
          </a:p>
        </p:txBody>
      </p:sp>
      <p:sp>
        <p:nvSpPr>
          <p:cNvPr id="145" name="Rectangle 144"/>
          <p:cNvSpPr/>
          <p:nvPr/>
        </p:nvSpPr>
        <p:spPr>
          <a:xfrm>
            <a:off x="1283112" y="199962"/>
            <a:ext cx="5449347" cy="830997"/>
          </a:xfrm>
          <a:prstGeom prst="rect">
            <a:avLst/>
          </a:prstGeom>
          <a:solidFill>
            <a:schemeClr val="tx2"/>
          </a:solidFill>
        </p:spPr>
        <p:txBody>
          <a:bodyPr wrap="square">
            <a:spAutoFit/>
          </a:bodyPr>
          <a:lstStyle/>
          <a:p>
            <a:pPr lvl="1"/>
            <a:r>
              <a:rPr lang="en-US" sz="2400" dirty="0">
                <a:solidFill>
                  <a:srgbClr val="FFFFFF"/>
                </a:solidFill>
              </a:rPr>
              <a:t>We have an efficient method to get read coverage profile across samples</a:t>
            </a:r>
          </a:p>
        </p:txBody>
      </p:sp>
    </p:spTree>
    <p:custDataLst>
      <p:tags r:id="rId1"/>
    </p:custDataLst>
    <p:extLst>
      <p:ext uri="{BB962C8B-B14F-4D97-AF65-F5344CB8AC3E}">
        <p14:creationId xmlns:p14="http://schemas.microsoft.com/office/powerpoint/2010/main" val="3854760443"/>
      </p:ext>
    </p:extLst>
  </p:cSld>
  <p:clrMapOvr>
    <a:masterClrMapping/>
  </p:clrMapOvr>
  <mc:AlternateContent xmlns:mc="http://schemas.openxmlformats.org/markup-compatibility/2006">
    <mc:Choice xmlns:p14="http://schemas.microsoft.com/office/powerpoint/2010/main" Requires="p14">
      <p:transition spd="slow" p14:dur="2000" advTm="73382"/>
    </mc:Choice>
    <mc:Fallback>
      <p:transition xmlns:p14="http://schemas.microsoft.com/office/powerpoint/2010/main" spd="slow" advTm="73382"/>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63806" y="2431142"/>
            <a:ext cx="4298363" cy="2743177"/>
          </a:xfrm>
          <a:prstGeom prst="roundRect">
            <a:avLst/>
          </a:prstGeom>
          <a:solidFill>
            <a:schemeClr val="tx2">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829628" y="2431143"/>
            <a:ext cx="4101564" cy="2743176"/>
          </a:xfrm>
          <a:prstGeom prst="roundRect">
            <a:avLst/>
          </a:prstGeom>
          <a:solidFill>
            <a:schemeClr val="tx2">
              <a:lumMod val="20000"/>
              <a:lumOff val="8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2259" y="2827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130378" y="368866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76493"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26945" y="300696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095492" y="463352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945" y="3309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91052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985000" y="345271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88945" y="28032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22565" y="4253947"/>
            <a:ext cx="935733" cy="0"/>
          </a:xfrm>
          <a:prstGeom prst="line">
            <a:avLst/>
          </a:prstGeom>
          <a:ln w="28575"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a:off x="1718803" y="26370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5409" y="476789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126514"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167914" y="304530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526489" y="31922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353864"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313889" y="2717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288489" y="31169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963228" y="1564890"/>
            <a:ext cx="1056700" cy="369332"/>
          </a:xfrm>
          <a:prstGeom prst="rect">
            <a:avLst/>
          </a:prstGeom>
          <a:noFill/>
        </p:spPr>
        <p:txBody>
          <a:bodyPr wrap="none" rtlCol="0">
            <a:spAutoFit/>
          </a:bodyPr>
          <a:lstStyle/>
          <a:p>
            <a:r>
              <a:rPr lang="en-US" dirty="0" smtClean="0"/>
              <a:t>Sample B</a:t>
            </a:r>
            <a:endParaRPr lang="en-US" dirty="0"/>
          </a:p>
        </p:txBody>
      </p:sp>
      <p:cxnSp>
        <p:nvCxnSpPr>
          <p:cNvPr id="85" name="Straight Connector 84"/>
          <p:cNvCxnSpPr/>
          <p:nvPr/>
        </p:nvCxnSpPr>
        <p:spPr>
          <a:xfrm>
            <a:off x="1017485" y="47838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13131" y="32112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3131" y="377156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216548"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71203" y="27894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57947" y="34217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475689" y="377610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252203" y="32693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41546" y="463352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203546"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374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71977"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736946" y="355498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237689" y="28520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64489" y="343988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337803" y="452375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228289" y="453363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117234"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190604" y="385921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081747" y="414586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176003"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2282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919947" y="3643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513078"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609289"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513078" y="378213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151327" y="4253947"/>
            <a:ext cx="762000" cy="0"/>
          </a:xfrm>
          <a:prstGeom prst="line">
            <a:avLst/>
          </a:prstGeom>
          <a:ln w="76200"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505047" y="1839470"/>
            <a:ext cx="8031" cy="40394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2900679" y="6019327"/>
            <a:ext cx="1399467" cy="369332"/>
          </a:xfrm>
          <a:prstGeom prst="rect">
            <a:avLst/>
          </a:prstGeom>
          <a:noFill/>
        </p:spPr>
        <p:txBody>
          <a:bodyPr wrap="none" rtlCol="0">
            <a:spAutoFit/>
          </a:bodyPr>
          <a:lstStyle/>
          <a:p>
            <a:r>
              <a:rPr lang="en-US" dirty="0" smtClean="0"/>
              <a:t>Coverage = 5</a:t>
            </a:r>
            <a:endParaRPr lang="en-US" dirty="0"/>
          </a:p>
        </p:txBody>
      </p:sp>
      <p:cxnSp>
        <p:nvCxnSpPr>
          <p:cNvPr id="115" name="Straight Connector 114"/>
          <p:cNvCxnSpPr/>
          <p:nvPr/>
        </p:nvCxnSpPr>
        <p:spPr>
          <a:xfrm>
            <a:off x="5081731" y="435492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972864"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787150" y="489930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408292" y="416008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168150" y="270551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30378"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100087" y="305106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197957"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59966" y="410179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440966"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03966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932292"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843731" y="47678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114378" y="450809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60423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549150" y="47649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435957" y="41024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507514" y="447614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170292" y="45413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876378" y="42699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972864" y="478381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7965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366000" y="425394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95492" y="39510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1779485" y="1560320"/>
            <a:ext cx="1060544" cy="369332"/>
          </a:xfrm>
          <a:prstGeom prst="rect">
            <a:avLst/>
          </a:prstGeom>
          <a:noFill/>
        </p:spPr>
        <p:txBody>
          <a:bodyPr wrap="none" rtlCol="0">
            <a:spAutoFit/>
          </a:bodyPr>
          <a:lstStyle/>
          <a:p>
            <a:r>
              <a:rPr lang="en-US" dirty="0" smtClean="0"/>
              <a:t>Sample A</a:t>
            </a:r>
            <a:endParaRPr lang="en-US" dirty="0"/>
          </a:p>
        </p:txBody>
      </p:sp>
      <p:sp>
        <p:nvSpPr>
          <p:cNvPr id="112" name="TextBox 111"/>
          <p:cNvSpPr txBox="1"/>
          <p:nvPr/>
        </p:nvSpPr>
        <p:spPr>
          <a:xfrm>
            <a:off x="2045113" y="6394824"/>
            <a:ext cx="4792575" cy="369332"/>
          </a:xfrm>
          <a:prstGeom prst="rect">
            <a:avLst/>
          </a:prstGeom>
          <a:solidFill>
            <a:schemeClr val="accent2"/>
          </a:solidFill>
        </p:spPr>
        <p:txBody>
          <a:bodyPr wrap="square" rtlCol="0">
            <a:spAutoFit/>
          </a:bodyPr>
          <a:lstStyle/>
          <a:p>
            <a:r>
              <a:rPr lang="en-US" dirty="0" smtClean="0">
                <a:solidFill>
                  <a:srgbClr val="FFFFFF"/>
                </a:solidFill>
              </a:rPr>
              <a:t>Reads </a:t>
            </a:r>
            <a:r>
              <a:rPr lang="en-US" dirty="0">
                <a:solidFill>
                  <a:srgbClr val="FFFFFF"/>
                </a:solidFill>
              </a:rPr>
              <a:t>are noisy observations of genomic regions.</a:t>
            </a:r>
          </a:p>
        </p:txBody>
      </p:sp>
    </p:spTree>
    <p:custDataLst>
      <p:tags r:id="rId1"/>
    </p:custDataLst>
    <p:extLst>
      <p:ext uri="{BB962C8B-B14F-4D97-AF65-F5344CB8AC3E}">
        <p14:creationId xmlns:p14="http://schemas.microsoft.com/office/powerpoint/2010/main" val="1734161669"/>
      </p:ext>
    </p:extLst>
  </p:cSld>
  <p:clrMapOvr>
    <a:masterClrMapping/>
  </p:clrMapOvr>
  <mc:AlternateContent xmlns:mc="http://schemas.openxmlformats.org/markup-compatibility/2006">
    <mc:Choice xmlns:p14="http://schemas.microsoft.com/office/powerpoint/2010/main" Requires="p14">
      <p:transition spd="slow" p14:dur="2000" advTm="16125"/>
    </mc:Choice>
    <mc:Fallback>
      <p:transition xmlns:p14="http://schemas.microsoft.com/office/powerpoint/2010/main" spd="slow" advTm="16125"/>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63806" y="2431142"/>
            <a:ext cx="4298363" cy="2743177"/>
          </a:xfrm>
          <a:prstGeom prst="roundRect">
            <a:avLst/>
          </a:prstGeom>
          <a:solidFill>
            <a:schemeClr val="tx2">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829628" y="2431143"/>
            <a:ext cx="4101564" cy="2743176"/>
          </a:xfrm>
          <a:prstGeom prst="roundRect">
            <a:avLst/>
          </a:prstGeom>
          <a:solidFill>
            <a:schemeClr val="tx2">
              <a:lumMod val="20000"/>
              <a:lumOff val="8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2259" y="2827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130378" y="368866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76493"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26945" y="300696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095492" y="463352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945" y="3309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91052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985000" y="345271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88945" y="28032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22565" y="4253947"/>
            <a:ext cx="935733" cy="0"/>
          </a:xfrm>
          <a:prstGeom prst="line">
            <a:avLst/>
          </a:prstGeom>
          <a:ln w="28575"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a:off x="1718803" y="26370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5409" y="476789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126514"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167914" y="304530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526489" y="31922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353864"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313889" y="2717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288489" y="31169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1779485" y="1560320"/>
            <a:ext cx="1060544" cy="369332"/>
          </a:xfrm>
          <a:prstGeom prst="rect">
            <a:avLst/>
          </a:prstGeom>
          <a:noFill/>
        </p:spPr>
        <p:txBody>
          <a:bodyPr wrap="none" rtlCol="0">
            <a:spAutoFit/>
          </a:bodyPr>
          <a:lstStyle/>
          <a:p>
            <a:r>
              <a:rPr lang="en-US" dirty="0" smtClean="0"/>
              <a:t>Sample A</a:t>
            </a:r>
            <a:endParaRPr lang="en-US" dirty="0"/>
          </a:p>
        </p:txBody>
      </p:sp>
      <p:sp>
        <p:nvSpPr>
          <p:cNvPr id="83" name="TextBox 82"/>
          <p:cNvSpPr txBox="1"/>
          <p:nvPr/>
        </p:nvSpPr>
        <p:spPr>
          <a:xfrm>
            <a:off x="6963228" y="1564890"/>
            <a:ext cx="1056700" cy="369332"/>
          </a:xfrm>
          <a:prstGeom prst="rect">
            <a:avLst/>
          </a:prstGeom>
          <a:noFill/>
        </p:spPr>
        <p:txBody>
          <a:bodyPr wrap="none" rtlCol="0">
            <a:spAutoFit/>
          </a:bodyPr>
          <a:lstStyle/>
          <a:p>
            <a:r>
              <a:rPr lang="en-US" dirty="0" smtClean="0"/>
              <a:t>Sample B</a:t>
            </a:r>
            <a:endParaRPr lang="en-US" dirty="0"/>
          </a:p>
        </p:txBody>
      </p:sp>
      <p:cxnSp>
        <p:nvCxnSpPr>
          <p:cNvPr id="85" name="Straight Connector 84"/>
          <p:cNvCxnSpPr/>
          <p:nvPr/>
        </p:nvCxnSpPr>
        <p:spPr>
          <a:xfrm>
            <a:off x="1017485" y="47838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13131" y="32112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3131" y="377156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216548"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71203" y="27894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57947" y="34217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475689" y="377610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252203" y="32693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41546" y="463352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203546"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374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71977"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736946" y="355498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237689" y="28520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64489" y="343988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337803" y="452375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228289" y="453363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117234"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190604" y="385921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081747" y="414586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176003"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2282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919947" y="3643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513078"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609289"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513078" y="378213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538982" y="3951078"/>
            <a:ext cx="762000" cy="0"/>
          </a:xfrm>
          <a:prstGeom prst="line">
            <a:avLst/>
          </a:prstGeom>
          <a:ln w="76200"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5908934" y="1839470"/>
            <a:ext cx="8031" cy="40394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5143997" y="6019327"/>
            <a:ext cx="1402948" cy="369332"/>
          </a:xfrm>
          <a:prstGeom prst="rect">
            <a:avLst/>
          </a:prstGeom>
          <a:noFill/>
        </p:spPr>
        <p:txBody>
          <a:bodyPr wrap="none" rtlCol="0">
            <a:spAutoFit/>
          </a:bodyPr>
          <a:lstStyle/>
          <a:p>
            <a:r>
              <a:rPr lang="en-US" dirty="0" smtClean="0"/>
              <a:t>Coverage = 8</a:t>
            </a:r>
            <a:endParaRPr lang="en-US" dirty="0"/>
          </a:p>
        </p:txBody>
      </p:sp>
      <p:cxnSp>
        <p:nvCxnSpPr>
          <p:cNvPr id="115" name="Straight Connector 114"/>
          <p:cNvCxnSpPr/>
          <p:nvPr/>
        </p:nvCxnSpPr>
        <p:spPr>
          <a:xfrm>
            <a:off x="5081731" y="435492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972864"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787150" y="489930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408292" y="416008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168150" y="270551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30378"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100087" y="305106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197957"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59966" y="410179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440966"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03966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932292"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843731" y="47678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114378" y="450809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60423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549150" y="47649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435957" y="41024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507514" y="447614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170292" y="45413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876378" y="42699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972864" y="478381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7965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366000" y="425394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95492" y="39510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2045113" y="6394824"/>
            <a:ext cx="4792575" cy="369332"/>
          </a:xfrm>
          <a:prstGeom prst="rect">
            <a:avLst/>
          </a:prstGeom>
          <a:solidFill>
            <a:schemeClr val="accent2"/>
          </a:solidFill>
        </p:spPr>
        <p:txBody>
          <a:bodyPr wrap="square" rtlCol="0">
            <a:spAutoFit/>
          </a:bodyPr>
          <a:lstStyle/>
          <a:p>
            <a:r>
              <a:rPr lang="en-US" dirty="0" smtClean="0">
                <a:solidFill>
                  <a:srgbClr val="FFFFFF"/>
                </a:solidFill>
              </a:rPr>
              <a:t>Reads </a:t>
            </a:r>
            <a:r>
              <a:rPr lang="en-US" dirty="0">
                <a:solidFill>
                  <a:srgbClr val="FFFFFF"/>
                </a:solidFill>
              </a:rPr>
              <a:t>are noisy observations of genomic regions.</a:t>
            </a:r>
          </a:p>
        </p:txBody>
      </p:sp>
    </p:spTree>
    <p:custDataLst>
      <p:tags r:id="rId1"/>
    </p:custDataLst>
    <p:extLst>
      <p:ext uri="{BB962C8B-B14F-4D97-AF65-F5344CB8AC3E}">
        <p14:creationId xmlns:p14="http://schemas.microsoft.com/office/powerpoint/2010/main" val="2096955729"/>
      </p:ext>
    </p:extLst>
  </p:cSld>
  <p:clrMapOvr>
    <a:masterClrMapping/>
  </p:clrMapOvr>
  <mc:AlternateContent xmlns:mc="http://schemas.openxmlformats.org/markup-compatibility/2006">
    <mc:Choice xmlns:p14="http://schemas.microsoft.com/office/powerpoint/2010/main" Requires="p14">
      <p:transition spd="slow" p14:dur="2000" advTm="48313"/>
    </mc:Choice>
    <mc:Fallback>
      <p:transition xmlns:p14="http://schemas.microsoft.com/office/powerpoint/2010/main" spd="slow" advTm="48313"/>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36227" y="95794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236331" y="869183"/>
            <a:ext cx="3906839" cy="923330"/>
          </a:xfrm>
          <a:prstGeom prst="rect">
            <a:avLst/>
          </a:prstGeom>
          <a:noFill/>
          <a:ln>
            <a:noFill/>
          </a:ln>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chemeClr val="accent6"/>
                </a:solidFill>
                <a:effectLst>
                  <a:glow rad="45500">
                    <a:schemeClr val="accent1">
                      <a:satMod val="220000"/>
                      <a:alpha val="35000"/>
                    </a:schemeClr>
                  </a:glow>
                </a:effectLst>
              </a:rPr>
              <a:t>Coverage=3</a:t>
            </a:r>
            <a:endParaRPr lang="en-US" altLang="zh-CN" sz="5400" b="1" spc="300" dirty="0">
              <a:ln w="11430" cmpd="sng">
                <a:solidFill>
                  <a:schemeClr val="accent1">
                    <a:tint val="10000"/>
                  </a:schemeClr>
                </a:solidFill>
                <a:prstDash val="solid"/>
                <a:miter lim="800000"/>
              </a:ln>
              <a:solidFill>
                <a:schemeClr val="accent6"/>
              </a:solidFill>
              <a:effectLst>
                <a:glow rad="45500">
                  <a:schemeClr val="accent1">
                    <a:satMod val="220000"/>
                    <a:alpha val="35000"/>
                  </a:schemeClr>
                </a:glow>
              </a:effectLst>
            </a:endParaRPr>
          </a:p>
        </p:txBody>
      </p:sp>
      <p:sp>
        <p:nvSpPr>
          <p:cNvPr id="2" name="Rectangle 1"/>
          <p:cNvSpPr/>
          <p:nvPr/>
        </p:nvSpPr>
        <p:spPr>
          <a:xfrm>
            <a:off x="3029368" y="103555"/>
            <a:ext cx="726694"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Box 4"/>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52" name="TextBox 51"/>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54" name="TextBox 53"/>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Tree>
    <p:custDataLst>
      <p:tags r:id="rId1"/>
    </p:custDataLst>
    <p:extLst>
      <p:ext uri="{BB962C8B-B14F-4D97-AF65-F5344CB8AC3E}">
        <p14:creationId xmlns:p14="http://schemas.microsoft.com/office/powerpoint/2010/main" val="2841811816"/>
      </p:ext>
    </p:extLst>
  </p:cSld>
  <p:clrMapOvr>
    <a:masterClrMapping/>
  </p:clrMapOvr>
  <mc:AlternateContent xmlns:mc="http://schemas.openxmlformats.org/markup-compatibility/2006">
    <mc:Choice xmlns:p14="http://schemas.microsoft.com/office/powerpoint/2010/main" Requires="p14">
      <p:transition p14:dur="0" advTm="27276"/>
    </mc:Choice>
    <mc:Fallback>
      <p:transition xmlns:p14="http://schemas.microsoft.com/office/powerpoint/2010/main" advTm="2727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4.72222E-6 -3.33333E-6 C 0.06893 -3.33333E-6 0.125 -0.02199 0.125 -0.04884 C 0.125 -0.07592 0.06893 -0.09768 -4.72222E-6 -0.09768 C -0.06892 -0.09768 -0.125 -0.07592 -0.125 -0.04884 C -0.125 -0.02199 -0.06892 -3.33333E-6 -4.72222E-6 -3.33333E-6 Z " pathEditMode="relative" rAng="0" ptsTypes="fffff">
                                      <p:cBhvr>
                                        <p:cTn id="6" dur="1000" fill="hold"/>
                                        <p:tgtEl>
                                          <p:spTgt spid="21"/>
                                        </p:tgtEl>
                                        <p:attrNameLst>
                                          <p:attrName>ppt_x</p:attrName>
                                          <p:attrName>ppt_y</p:attrName>
                                        </p:attrNameLst>
                                      </p:cBhvr>
                                      <p:rCtr x="0" y="-4884"/>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anim calcmode="lin" valueType="num">
                                      <p:cBhvr>
                                        <p:cTn id="12" dur="1000" fill="hold"/>
                                        <p:tgtEl>
                                          <p:spTgt spid="53"/>
                                        </p:tgtEl>
                                        <p:attrNameLst>
                                          <p:attrName>ppt_x</p:attrName>
                                        </p:attrNameLst>
                                      </p:cBhvr>
                                      <p:tavLst>
                                        <p:tav tm="0">
                                          <p:val>
                                            <p:strVal val="#ppt_x"/>
                                          </p:val>
                                        </p:tav>
                                        <p:tav tm="100000">
                                          <p:val>
                                            <p:strVal val="#ppt_x"/>
                                          </p:val>
                                        </p:tav>
                                      </p:tavLst>
                                    </p:anim>
                                    <p:anim calcmode="lin" valueType="num">
                                      <p:cBhvr>
                                        <p:cTn id="1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36227" y="95794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073046" y="2847592"/>
            <a:ext cx="3906839" cy="923330"/>
          </a:xfrm>
          <a:prstGeom prst="rect">
            <a:avLst/>
          </a:prstGeom>
          <a:noFill/>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rPr>
              <a:t>Coverage=2</a:t>
            </a:r>
            <a:endParaRPr lang="en-US" altLang="zh-CN" sz="5400" b="1" spc="300" dirty="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endParaRPr>
          </a:p>
        </p:txBody>
      </p:sp>
      <p:sp>
        <p:nvSpPr>
          <p:cNvPr id="52" name="Rectangle 51"/>
          <p:cNvSpPr/>
          <p:nvPr/>
        </p:nvSpPr>
        <p:spPr>
          <a:xfrm>
            <a:off x="3124890" y="103555"/>
            <a:ext cx="535648" cy="923330"/>
          </a:xfrm>
          <a:prstGeom prst="rect">
            <a:avLst/>
          </a:prstGeom>
          <a:noFill/>
        </p:spPr>
        <p:txBody>
          <a:bodyPr wrap="non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p>
        </p:txBody>
      </p:sp>
      <p:sp>
        <p:nvSpPr>
          <p:cNvPr id="2" name="Rectangle 1"/>
          <p:cNvSpPr/>
          <p:nvPr/>
        </p:nvSpPr>
        <p:spPr>
          <a:xfrm>
            <a:off x="2398196" y="99927"/>
            <a:ext cx="726694"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4" name="TextBox 53"/>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55" name="TextBox 54"/>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56" name="TextBox 55"/>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Tree>
    <p:custDataLst>
      <p:tags r:id="rId1"/>
    </p:custDataLst>
    <p:extLst>
      <p:ext uri="{BB962C8B-B14F-4D97-AF65-F5344CB8AC3E}">
        <p14:creationId xmlns:p14="http://schemas.microsoft.com/office/powerpoint/2010/main" val="991226616"/>
      </p:ext>
    </p:extLst>
  </p:cSld>
  <p:clrMapOvr>
    <a:masterClrMapping/>
  </p:clrMapOvr>
  <mc:AlternateContent xmlns:mc="http://schemas.openxmlformats.org/markup-compatibility/2006">
    <mc:Choice xmlns:p14="http://schemas.microsoft.com/office/powerpoint/2010/main" Requires="p14">
      <p:transition p14:dur="0" advTm="9065"/>
    </mc:Choice>
    <mc:Fallback>
      <p:transition xmlns:p14="http://schemas.microsoft.com/office/powerpoint/2010/main" advTm="90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72222E-6 -3.33333E-6 L 0.04757 -3.33333E-6 C 0.06875 -3.33333E-6 0.09549 0.08403 0.09549 0.15324 L 0.09549 0.30695 " pathEditMode="relative" rAng="0" ptsTypes="FfFF">
                                      <p:cBhvr>
                                        <p:cTn id="6" dur="1000" fill="hold"/>
                                        <p:tgtEl>
                                          <p:spTgt spid="21"/>
                                        </p:tgtEl>
                                        <p:attrNameLst>
                                          <p:attrName>ppt_x</p:attrName>
                                          <p:attrName>ppt_y</p:attrName>
                                        </p:attrNameLst>
                                      </p:cBhvr>
                                      <p:rCtr x="4774" y="15347"/>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anim calcmode="lin" valueType="num">
                                      <p:cBhvr>
                                        <p:cTn id="11" dur="1000" fill="hold"/>
                                        <p:tgtEl>
                                          <p:spTgt spid="53"/>
                                        </p:tgtEl>
                                        <p:attrNameLst>
                                          <p:attrName>ppt_x</p:attrName>
                                        </p:attrNameLst>
                                      </p:cBhvr>
                                      <p:tavLst>
                                        <p:tav tm="0">
                                          <p:val>
                                            <p:strVal val="#ppt_x"/>
                                          </p:val>
                                        </p:tav>
                                        <p:tav tm="100000">
                                          <p:val>
                                            <p:strVal val="#ppt_x"/>
                                          </p:val>
                                        </p:tav>
                                      </p:tavLst>
                                    </p:anim>
                                    <p:anim calcmode="lin" valueType="num">
                                      <p:cBhvr>
                                        <p:cTn id="1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idx="4294967295"/>
          </p:nvPr>
        </p:nvSpPr>
        <p:spPr>
          <a:xfrm>
            <a:off x="456481" y="273629"/>
            <a:ext cx="8228160" cy="1144921"/>
          </a:xfrm>
          <a:ln/>
        </p:spPr>
        <p:txBody>
          <a:bodyPr tIns="35203"/>
          <a:lstStyle/>
          <a:p>
            <a:pPr marL="195843" indent="-195843">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The Great Prairie Grand Challenge</a:t>
            </a:r>
          </a:p>
        </p:txBody>
      </p:sp>
      <p:sp>
        <p:nvSpPr>
          <p:cNvPr id="6146" name="Rectangle 2"/>
          <p:cNvSpPr>
            <a:spLocks noGrp="1" noChangeArrowheads="1"/>
          </p:cNvSpPr>
          <p:nvPr>
            <p:ph type="body" idx="4294967295"/>
          </p:nvPr>
        </p:nvSpPr>
        <p:spPr>
          <a:xfrm>
            <a:off x="456481" y="1604329"/>
            <a:ext cx="8434176" cy="4526396"/>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500" dirty="0"/>
              <a:t>How many different species in a soil sample? What is their abundance distribution</a:t>
            </a:r>
            <a:r>
              <a:rPr lang="en-US" sz="1500" dirty="0" smtClean="0"/>
              <a:t>? (alpha-diversity)</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500" dirty="0" smtClean="0"/>
              <a:t>How </a:t>
            </a:r>
            <a:r>
              <a:rPr lang="en-US" sz="1500" dirty="0"/>
              <a:t>different are the soil samples from 100-year cultivated Iowa agricultural soil and native Iowa prairie</a:t>
            </a:r>
            <a:r>
              <a:rPr lang="en-US" sz="1500" dirty="0" smtClean="0"/>
              <a:t>? (beta-diversity)</a:t>
            </a:r>
            <a:endParaRPr lang="en-US" sz="1500" dirty="0"/>
          </a:p>
        </p:txBody>
      </p:sp>
      <p:grpSp>
        <p:nvGrpSpPr>
          <p:cNvPr id="6148" name="Group 4"/>
          <p:cNvGrpSpPr>
            <a:grpSpLocks/>
          </p:cNvGrpSpPr>
          <p:nvPr/>
        </p:nvGrpSpPr>
        <p:grpSpPr bwMode="auto">
          <a:xfrm>
            <a:off x="1742077" y="2470864"/>
            <a:ext cx="5516461" cy="3520291"/>
            <a:chOff x="2995" y="2650"/>
            <a:chExt cx="3109" cy="2024"/>
          </a:xfrm>
        </p:grpSpPr>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 y="2650"/>
              <a:ext cx="3109" cy="20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50" name="Oval 6"/>
            <p:cNvSpPr>
              <a:spLocks noChangeArrowheads="1"/>
            </p:cNvSpPr>
            <p:nvPr/>
          </p:nvSpPr>
          <p:spPr bwMode="auto">
            <a:xfrm flipH="1">
              <a:off x="4909" y="3495"/>
              <a:ext cx="33" cy="28"/>
            </a:xfrm>
            <a:prstGeom prst="ellipse">
              <a:avLst/>
            </a:prstGeom>
            <a:solidFill>
              <a:srgbClr val="FF0000"/>
            </a:solidFill>
            <a:ln w="93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51" name="Oval 7"/>
            <p:cNvSpPr>
              <a:spLocks noChangeArrowheads="1"/>
            </p:cNvSpPr>
            <p:nvPr/>
          </p:nvSpPr>
          <p:spPr bwMode="auto">
            <a:xfrm>
              <a:off x="4739" y="3613"/>
              <a:ext cx="33" cy="28"/>
            </a:xfrm>
            <a:prstGeom prst="ellipse">
              <a:avLst/>
            </a:prstGeom>
            <a:solidFill>
              <a:srgbClr val="FF0000"/>
            </a:solidFill>
            <a:ln w="93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52" name="Oval 8"/>
            <p:cNvSpPr>
              <a:spLocks noChangeArrowheads="1"/>
            </p:cNvSpPr>
            <p:nvPr/>
          </p:nvSpPr>
          <p:spPr bwMode="auto">
            <a:xfrm>
              <a:off x="4568" y="3731"/>
              <a:ext cx="33" cy="28"/>
            </a:xfrm>
            <a:prstGeom prst="ellipse">
              <a:avLst/>
            </a:prstGeom>
            <a:solidFill>
              <a:srgbClr val="FF0000"/>
            </a:solidFill>
            <a:ln w="93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637974931"/>
      </p:ext>
    </p:extLst>
  </p:cSld>
  <p:clrMapOvr>
    <a:masterClrMapping/>
  </p:clrMapOvr>
  <p:transition xmlns:p14="http://schemas.microsoft.com/office/powerpoint/2010/main" spd="med" advTm="53516"/>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36227" y="95794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123155" y="4968492"/>
            <a:ext cx="3906839" cy="923330"/>
          </a:xfrm>
          <a:prstGeom prst="rect">
            <a:avLst/>
          </a:prstGeom>
          <a:noFill/>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rPr>
              <a:t>Coverage=2</a:t>
            </a:r>
            <a:endParaRPr lang="en-US" altLang="zh-CN" sz="5400" b="1" spc="300" dirty="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endParaRPr>
          </a:p>
        </p:txBody>
      </p:sp>
      <p:sp>
        <p:nvSpPr>
          <p:cNvPr id="52" name="Rectangle 51"/>
          <p:cNvSpPr/>
          <p:nvPr/>
        </p:nvSpPr>
        <p:spPr>
          <a:xfrm>
            <a:off x="3660538" y="103555"/>
            <a:ext cx="535648" cy="923330"/>
          </a:xfrm>
          <a:prstGeom prst="rect">
            <a:avLst/>
          </a:prstGeom>
          <a:noFill/>
        </p:spPr>
        <p:txBody>
          <a:bodyPr wrap="non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p>
        </p:txBody>
      </p:sp>
      <p:sp>
        <p:nvSpPr>
          <p:cNvPr id="2" name="Rectangle 1"/>
          <p:cNvSpPr/>
          <p:nvPr/>
        </p:nvSpPr>
        <p:spPr>
          <a:xfrm>
            <a:off x="2391816" y="118069"/>
            <a:ext cx="1268722"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4" name="TextBox 53"/>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55" name="TextBox 54"/>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56" name="TextBox 55"/>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
        <p:nvSpPr>
          <p:cNvPr id="3" name="TextBox 2"/>
          <p:cNvSpPr txBox="1"/>
          <p:nvPr/>
        </p:nvSpPr>
        <p:spPr>
          <a:xfrm>
            <a:off x="0" y="459154"/>
            <a:ext cx="2391815" cy="369332"/>
          </a:xfrm>
          <a:prstGeom prst="rect">
            <a:avLst/>
          </a:prstGeom>
          <a:noFill/>
        </p:spPr>
        <p:txBody>
          <a:bodyPr wrap="square" rtlCol="0">
            <a:spAutoFit/>
          </a:bodyPr>
          <a:lstStyle/>
          <a:p>
            <a:r>
              <a:rPr lang="en-US" dirty="0" smtClean="0">
                <a:solidFill>
                  <a:schemeClr val="accent6"/>
                </a:solidFill>
              </a:rPr>
              <a:t>Read coverage profile:</a:t>
            </a:r>
            <a:endParaRPr lang="en-US" dirty="0">
              <a:solidFill>
                <a:schemeClr val="accent6"/>
              </a:solidFill>
            </a:endParaRPr>
          </a:p>
        </p:txBody>
      </p:sp>
    </p:spTree>
    <p:custDataLst>
      <p:tags r:id="rId1"/>
    </p:custDataLst>
    <p:extLst>
      <p:ext uri="{BB962C8B-B14F-4D97-AF65-F5344CB8AC3E}">
        <p14:creationId xmlns:p14="http://schemas.microsoft.com/office/powerpoint/2010/main" val="681842270"/>
      </p:ext>
    </p:extLst>
  </p:cSld>
  <p:clrMapOvr>
    <a:masterClrMapping/>
  </p:clrMapOvr>
  <mc:AlternateContent xmlns:mc="http://schemas.openxmlformats.org/markup-compatibility/2006">
    <mc:Choice xmlns:p14="http://schemas.microsoft.com/office/powerpoint/2010/main" Requires="p14">
      <p:transition p14:dur="0" advTm="9526"/>
    </mc:Choice>
    <mc:Fallback>
      <p:transition xmlns:p14="http://schemas.microsoft.com/office/powerpoint/2010/main" advTm="952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72222E-6 -3.33333E-6 L 0.04445 -3.33333E-6 C 0.06424 -3.33333E-6 0.08941 0.17593 0.08941 0.32084 L 0.08941 0.64306 " pathEditMode="relative" rAng="0" ptsTypes="FfFF">
                                      <p:cBhvr>
                                        <p:cTn id="6" dur="1000" fill="hold"/>
                                        <p:tgtEl>
                                          <p:spTgt spid="21"/>
                                        </p:tgtEl>
                                        <p:attrNameLst>
                                          <p:attrName>ppt_x</p:attrName>
                                          <p:attrName>ppt_y</p:attrName>
                                        </p:attrNameLst>
                                      </p:cBhvr>
                                      <p:rCtr x="4462" y="32153"/>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anim calcmode="lin" valueType="num">
                                      <p:cBhvr>
                                        <p:cTn id="11" dur="1000" fill="hold"/>
                                        <p:tgtEl>
                                          <p:spTgt spid="53"/>
                                        </p:tgtEl>
                                        <p:attrNameLst>
                                          <p:attrName>ppt_x</p:attrName>
                                        </p:attrNameLst>
                                      </p:cBhvr>
                                      <p:tavLst>
                                        <p:tav tm="0">
                                          <p:val>
                                            <p:strVal val="#ppt_x"/>
                                          </p:val>
                                        </p:tav>
                                        <p:tav tm="100000">
                                          <p:val>
                                            <p:strVal val="#ppt_x"/>
                                          </p:val>
                                        </p:tav>
                                      </p:tavLst>
                                    </p:anim>
                                    <p:anim calcmode="lin" valueType="num">
                                      <p:cBhvr>
                                        <p:cTn id="1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923752" y="102688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51333" y="935336"/>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4" name="Straight Connector 53"/>
          <p:cNvCxnSpPr/>
          <p:nvPr/>
        </p:nvCxnSpPr>
        <p:spPr>
          <a:xfrm>
            <a:off x="6959599"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2236331" y="869183"/>
            <a:ext cx="3906839" cy="923330"/>
          </a:xfrm>
          <a:prstGeom prst="rect">
            <a:avLst/>
          </a:prstGeom>
          <a:noFill/>
          <a:ln>
            <a:noFill/>
          </a:ln>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chemeClr val="accent2"/>
                </a:solidFill>
                <a:effectLst>
                  <a:glow rad="45500">
                    <a:schemeClr val="accent1">
                      <a:satMod val="220000"/>
                      <a:alpha val="35000"/>
                    </a:schemeClr>
                  </a:glow>
                </a:effectLst>
              </a:rPr>
              <a:t>Coverage=3</a:t>
            </a:r>
            <a:endParaRPr lang="en-US" altLang="zh-CN" sz="5400" b="1" spc="300" dirty="0">
              <a:ln w="11430" cmpd="sng">
                <a:solidFill>
                  <a:schemeClr val="accent1">
                    <a:tint val="10000"/>
                  </a:schemeClr>
                </a:solidFill>
                <a:prstDash val="solid"/>
                <a:miter lim="800000"/>
              </a:ln>
              <a:solidFill>
                <a:schemeClr val="accent2"/>
              </a:solidFill>
              <a:effectLst>
                <a:glow rad="45500">
                  <a:schemeClr val="accent1">
                    <a:satMod val="220000"/>
                    <a:alpha val="35000"/>
                  </a:schemeClr>
                </a:glow>
              </a:effectLst>
            </a:endParaRPr>
          </a:p>
        </p:txBody>
      </p:sp>
      <p:sp>
        <p:nvSpPr>
          <p:cNvPr id="56" name="Rectangle 55"/>
          <p:cNvSpPr/>
          <p:nvPr/>
        </p:nvSpPr>
        <p:spPr>
          <a:xfrm>
            <a:off x="3029368" y="103555"/>
            <a:ext cx="726694" cy="923330"/>
          </a:xfrm>
          <a:prstGeom prst="rect">
            <a:avLst/>
          </a:prstGeom>
          <a:noFill/>
        </p:spPr>
        <p:txBody>
          <a:bodyPr wrap="none" lIns="91440" tIns="45720" rIns="91440" bIns="45720">
            <a:spAutoFit/>
          </a:bodyPr>
          <a:lstStyle/>
          <a:p>
            <a:pPr algn="ctr"/>
            <a:r>
              <a:rPr lang="en-US" sz="5400" b="1" dirty="0" smtClean="0">
                <a:ln w="1905"/>
                <a:solidFill>
                  <a:schemeClr val="accent2"/>
                </a:solidFill>
                <a:effectLst>
                  <a:innerShdw blurRad="69850" dist="43180" dir="5400000">
                    <a:srgbClr val="000000">
                      <a:alpha val="65000"/>
                    </a:srgbClr>
                  </a:innerShdw>
                </a:effectLst>
              </a:rPr>
              <a:t>3:</a:t>
            </a:r>
            <a:endParaRPr lang="en-US" sz="5400" b="1" dirty="0">
              <a:ln w="1905"/>
              <a:solidFill>
                <a:schemeClr val="accent2"/>
              </a:solidFill>
              <a:effectLst>
                <a:innerShdw blurRad="69850" dist="43180" dir="5400000">
                  <a:srgbClr val="000000">
                    <a:alpha val="65000"/>
                  </a:srgbClr>
                </a:innerShdw>
              </a:effectLst>
            </a:endParaRPr>
          </a:p>
        </p:txBody>
      </p:sp>
      <p:sp>
        <p:nvSpPr>
          <p:cNvPr id="61" name="TextBox 60"/>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62" name="TextBox 61"/>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63" name="TextBox 62"/>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Tree>
    <p:custDataLst>
      <p:tags r:id="rId1"/>
    </p:custDataLst>
    <p:extLst>
      <p:ext uri="{BB962C8B-B14F-4D97-AF65-F5344CB8AC3E}">
        <p14:creationId xmlns:p14="http://schemas.microsoft.com/office/powerpoint/2010/main" val="3849372666"/>
      </p:ext>
    </p:extLst>
  </p:cSld>
  <p:clrMapOvr>
    <a:masterClrMapping/>
  </p:clrMapOvr>
  <mc:AlternateContent xmlns:mc="http://schemas.openxmlformats.org/markup-compatibility/2006">
    <mc:Choice xmlns:p14="http://schemas.microsoft.com/office/powerpoint/2010/main" Requires="p14">
      <p:transition p14:dur="0" advTm="9450"/>
    </mc:Choice>
    <mc:Fallback>
      <p:transition xmlns:p14="http://schemas.microsoft.com/office/powerpoint/2010/main" advTm="945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48148E-6 L -0.7158 0.0544 " pathEditMode="relative" rAng="0" ptsTypes="AA">
                                      <p:cBhvr>
                                        <p:cTn id="6" dur="1000" fill="hold"/>
                                        <p:tgtEl>
                                          <p:spTgt spid="21"/>
                                        </p:tgtEl>
                                        <p:attrNameLst>
                                          <p:attrName>ppt_x</p:attrName>
                                          <p:attrName>ppt_y</p:attrName>
                                        </p:attrNameLst>
                                      </p:cBhvr>
                                      <p:rCtr x="-35799" y="2708"/>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nodeType="clickEffect">
                                  <p:stCondLst>
                                    <p:cond delay="0"/>
                                  </p:stCondLst>
                                  <p:childTnLst>
                                    <p:animMotion origin="layout" path="M 3.05556E-6 -2.96296E-6 L 0.02587 -2.96296E-6 C 0.03732 -2.96296E-6 0.05173 -0.06296 0.05173 -0.11389 L 0.05173 -0.22754 " pathEditMode="relative" rAng="0" ptsTypes="FfFF">
                                      <p:cBhvr>
                                        <p:cTn id="16" dur="1000" fill="hold"/>
                                        <p:tgtEl>
                                          <p:spTgt spid="11"/>
                                        </p:tgtEl>
                                        <p:attrNameLst>
                                          <p:attrName>ppt_x</p:attrName>
                                          <p:attrName>ppt_y</p:attrName>
                                        </p:attrNameLst>
                                      </p:cBhvr>
                                      <p:rCtr x="2587" y="-11389"/>
                                    </p:animMotion>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1000"/>
                                        <p:tgtEl>
                                          <p:spTgt spid="55"/>
                                        </p:tgtEl>
                                      </p:cBhvr>
                                    </p:animEffect>
                                    <p:anim calcmode="lin" valueType="num">
                                      <p:cBhvr>
                                        <p:cTn id="21" dur="1000" fill="hold"/>
                                        <p:tgtEl>
                                          <p:spTgt spid="55"/>
                                        </p:tgtEl>
                                        <p:attrNameLst>
                                          <p:attrName>ppt_x</p:attrName>
                                        </p:attrNameLst>
                                      </p:cBhvr>
                                      <p:tavLst>
                                        <p:tav tm="0">
                                          <p:val>
                                            <p:strVal val="#ppt_x"/>
                                          </p:val>
                                        </p:tav>
                                        <p:tav tm="100000">
                                          <p:val>
                                            <p:strVal val="#ppt_x"/>
                                          </p:val>
                                        </p:tav>
                                      </p:tavLst>
                                    </p:anim>
                                    <p:anim calcmode="lin" valueType="num">
                                      <p:cBhvr>
                                        <p:cTn id="22" dur="1000" fill="hold"/>
                                        <p:tgtEl>
                                          <p:spTgt spid="5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1000"/>
                                        <p:tgtEl>
                                          <p:spTgt spid="56"/>
                                        </p:tgtEl>
                                      </p:cBhvr>
                                    </p:animEffect>
                                    <p:anim calcmode="lin" valueType="num">
                                      <p:cBhvr>
                                        <p:cTn id="27" dur="1000" fill="hold"/>
                                        <p:tgtEl>
                                          <p:spTgt spid="56"/>
                                        </p:tgtEl>
                                        <p:attrNameLst>
                                          <p:attrName>ppt_x</p:attrName>
                                        </p:attrNameLst>
                                      </p:cBhvr>
                                      <p:tavLst>
                                        <p:tav tm="0">
                                          <p:val>
                                            <p:strVal val="#ppt_x"/>
                                          </p:val>
                                        </p:tav>
                                        <p:tav tm="100000">
                                          <p:val>
                                            <p:strVal val="#ppt_x"/>
                                          </p:val>
                                        </p:tav>
                                      </p:tavLst>
                                    </p:anim>
                                    <p:anim calcmode="lin" valueType="num">
                                      <p:cBhvr>
                                        <p:cTn id="2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5" grpId="0"/>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w="12700" cmpd="sng">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959599"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915614" y="2960914"/>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9" name="Rectangle 58"/>
          <p:cNvSpPr/>
          <p:nvPr/>
        </p:nvSpPr>
        <p:spPr>
          <a:xfrm>
            <a:off x="247072" y="2807678"/>
            <a:ext cx="822461" cy="461665"/>
          </a:xfrm>
          <a:prstGeom prst="rect">
            <a:avLst/>
          </a:prstGeom>
          <a:noFill/>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52" name="Straight Connector 51"/>
          <p:cNvCxnSpPr/>
          <p:nvPr/>
        </p:nvCxnSpPr>
        <p:spPr>
          <a:xfrm>
            <a:off x="1501788"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53" name="Rectangle 52"/>
          <p:cNvSpPr/>
          <p:nvPr/>
        </p:nvSpPr>
        <p:spPr>
          <a:xfrm>
            <a:off x="1539466"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0" name="Straight Connector 59"/>
          <p:cNvCxnSpPr/>
          <p:nvPr/>
        </p:nvCxnSpPr>
        <p:spPr>
          <a:xfrm>
            <a:off x="2886667" y="185866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1" name="Rectangle 60"/>
          <p:cNvSpPr/>
          <p:nvPr/>
        </p:nvSpPr>
        <p:spPr>
          <a:xfrm>
            <a:off x="2924345" y="139700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2" name="Straight Connector 61"/>
          <p:cNvCxnSpPr/>
          <p:nvPr/>
        </p:nvCxnSpPr>
        <p:spPr>
          <a:xfrm>
            <a:off x="489249"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3" name="Rectangle 62"/>
          <p:cNvSpPr/>
          <p:nvPr/>
        </p:nvSpPr>
        <p:spPr>
          <a:xfrm>
            <a:off x="526927"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4" name="Straight Connector 63"/>
          <p:cNvCxnSpPr/>
          <p:nvPr/>
        </p:nvCxnSpPr>
        <p:spPr>
          <a:xfrm>
            <a:off x="5365419" y="128716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5" name="Rectangle 64"/>
          <p:cNvSpPr/>
          <p:nvPr/>
        </p:nvSpPr>
        <p:spPr>
          <a:xfrm>
            <a:off x="5403097" y="82550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6" name="Straight Connector 65"/>
          <p:cNvCxnSpPr/>
          <p:nvPr/>
        </p:nvCxnSpPr>
        <p:spPr>
          <a:xfrm>
            <a:off x="4289482" y="561592"/>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7" name="Rectangle 66"/>
          <p:cNvSpPr/>
          <p:nvPr/>
        </p:nvSpPr>
        <p:spPr>
          <a:xfrm>
            <a:off x="4327160" y="99927"/>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8" name="Straight Connector 67"/>
          <p:cNvCxnSpPr/>
          <p:nvPr/>
        </p:nvCxnSpPr>
        <p:spPr>
          <a:xfrm>
            <a:off x="3664047" y="1023257"/>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9" name="Rectangle 68"/>
          <p:cNvSpPr/>
          <p:nvPr/>
        </p:nvSpPr>
        <p:spPr>
          <a:xfrm>
            <a:off x="3701725" y="561592"/>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3" name="Straight Connector 72"/>
          <p:cNvCxnSpPr/>
          <p:nvPr/>
        </p:nvCxnSpPr>
        <p:spPr>
          <a:xfrm>
            <a:off x="3892041" y="204009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74" name="Rectangle 73"/>
          <p:cNvSpPr/>
          <p:nvPr/>
        </p:nvSpPr>
        <p:spPr>
          <a:xfrm>
            <a:off x="3929719" y="1578428"/>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5" name="Straight Connector 74"/>
          <p:cNvCxnSpPr/>
          <p:nvPr/>
        </p:nvCxnSpPr>
        <p:spPr>
          <a:xfrm>
            <a:off x="4227677" y="153125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76" name="Rectangle 75"/>
          <p:cNvSpPr/>
          <p:nvPr/>
        </p:nvSpPr>
        <p:spPr>
          <a:xfrm>
            <a:off x="4265355" y="1069593"/>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7" name="Straight Connector 76"/>
          <p:cNvCxnSpPr/>
          <p:nvPr/>
        </p:nvCxnSpPr>
        <p:spPr>
          <a:xfrm>
            <a:off x="1745722" y="1523999"/>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78" name="Rectangle 77"/>
          <p:cNvSpPr/>
          <p:nvPr/>
        </p:nvSpPr>
        <p:spPr>
          <a:xfrm>
            <a:off x="1783400" y="1062334"/>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9" name="Straight Connector 78"/>
          <p:cNvCxnSpPr/>
          <p:nvPr/>
        </p:nvCxnSpPr>
        <p:spPr>
          <a:xfrm>
            <a:off x="1930709" y="93533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0" name="Rectangle 79"/>
          <p:cNvSpPr/>
          <p:nvPr/>
        </p:nvSpPr>
        <p:spPr>
          <a:xfrm>
            <a:off x="1968387" y="473671"/>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81" name="Straight Connector 80"/>
          <p:cNvCxnSpPr/>
          <p:nvPr/>
        </p:nvCxnSpPr>
        <p:spPr>
          <a:xfrm>
            <a:off x="5616148"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2" name="Rectangle 81"/>
          <p:cNvSpPr/>
          <p:nvPr/>
        </p:nvSpPr>
        <p:spPr>
          <a:xfrm>
            <a:off x="5653826" y="1523999"/>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83" name="Straight Connector 82"/>
          <p:cNvCxnSpPr/>
          <p:nvPr/>
        </p:nvCxnSpPr>
        <p:spPr>
          <a:xfrm>
            <a:off x="679327" y="4035808"/>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84" name="Rectangle 83"/>
          <p:cNvSpPr/>
          <p:nvPr/>
        </p:nvSpPr>
        <p:spPr>
          <a:xfrm>
            <a:off x="717005" y="357414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87" name="Straight Connector 86"/>
          <p:cNvCxnSpPr/>
          <p:nvPr/>
        </p:nvCxnSpPr>
        <p:spPr>
          <a:xfrm>
            <a:off x="3294867" y="4007616"/>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88" name="Rectangle 87"/>
          <p:cNvSpPr/>
          <p:nvPr/>
        </p:nvSpPr>
        <p:spPr>
          <a:xfrm>
            <a:off x="3332545" y="3545951"/>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89" name="Straight Connector 88"/>
          <p:cNvCxnSpPr/>
          <p:nvPr/>
        </p:nvCxnSpPr>
        <p:spPr>
          <a:xfrm>
            <a:off x="3532904" y="3481473"/>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90" name="Rectangle 89"/>
          <p:cNvSpPr/>
          <p:nvPr/>
        </p:nvSpPr>
        <p:spPr>
          <a:xfrm>
            <a:off x="3570582" y="3019808"/>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91" name="Straight Connector 90"/>
          <p:cNvCxnSpPr/>
          <p:nvPr/>
        </p:nvCxnSpPr>
        <p:spPr>
          <a:xfrm>
            <a:off x="658303" y="585190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92" name="Rectangle 91"/>
          <p:cNvSpPr/>
          <p:nvPr/>
        </p:nvSpPr>
        <p:spPr>
          <a:xfrm>
            <a:off x="695981" y="539024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93" name="Straight Connector 92"/>
          <p:cNvCxnSpPr/>
          <p:nvPr/>
        </p:nvCxnSpPr>
        <p:spPr>
          <a:xfrm>
            <a:off x="5002868" y="496904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94" name="Rectangle 93"/>
          <p:cNvSpPr/>
          <p:nvPr/>
        </p:nvSpPr>
        <p:spPr>
          <a:xfrm>
            <a:off x="5040546" y="4507380"/>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97" name="Straight Connector 96"/>
          <p:cNvCxnSpPr/>
          <p:nvPr/>
        </p:nvCxnSpPr>
        <p:spPr>
          <a:xfrm>
            <a:off x="1988612" y="568052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98" name="Rectangle 97"/>
          <p:cNvSpPr/>
          <p:nvPr/>
        </p:nvSpPr>
        <p:spPr>
          <a:xfrm>
            <a:off x="2026290" y="521886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99" name="Straight Connector 98"/>
          <p:cNvCxnSpPr/>
          <p:nvPr/>
        </p:nvCxnSpPr>
        <p:spPr>
          <a:xfrm>
            <a:off x="3380030" y="594401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0" name="Rectangle 99"/>
          <p:cNvSpPr/>
          <p:nvPr/>
        </p:nvSpPr>
        <p:spPr>
          <a:xfrm>
            <a:off x="3417708" y="5482353"/>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1" name="Straight Connector 100"/>
          <p:cNvCxnSpPr/>
          <p:nvPr/>
        </p:nvCxnSpPr>
        <p:spPr>
          <a:xfrm>
            <a:off x="2980986" y="5479560"/>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2" name="Rectangle 101"/>
          <p:cNvSpPr/>
          <p:nvPr/>
        </p:nvSpPr>
        <p:spPr>
          <a:xfrm>
            <a:off x="3018664" y="5017895"/>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3" name="Straight Connector 102"/>
          <p:cNvCxnSpPr/>
          <p:nvPr/>
        </p:nvCxnSpPr>
        <p:spPr>
          <a:xfrm>
            <a:off x="1785589" y="6438616"/>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4" name="Rectangle 103"/>
          <p:cNvSpPr/>
          <p:nvPr/>
        </p:nvSpPr>
        <p:spPr>
          <a:xfrm>
            <a:off x="1823267" y="5976951"/>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5" name="Straight Connector 104"/>
          <p:cNvCxnSpPr/>
          <p:nvPr/>
        </p:nvCxnSpPr>
        <p:spPr>
          <a:xfrm>
            <a:off x="4075277" y="544969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6" name="Rectangle 105"/>
          <p:cNvSpPr/>
          <p:nvPr/>
        </p:nvSpPr>
        <p:spPr>
          <a:xfrm>
            <a:off x="4112955" y="4988030"/>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7" name="Straight Connector 106"/>
          <p:cNvCxnSpPr/>
          <p:nvPr/>
        </p:nvCxnSpPr>
        <p:spPr>
          <a:xfrm>
            <a:off x="4580636" y="595755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8" name="Rectangle 107"/>
          <p:cNvSpPr/>
          <p:nvPr/>
        </p:nvSpPr>
        <p:spPr>
          <a:xfrm>
            <a:off x="4618314" y="549588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9" name="Straight Connector 108"/>
          <p:cNvCxnSpPr/>
          <p:nvPr/>
        </p:nvCxnSpPr>
        <p:spPr>
          <a:xfrm>
            <a:off x="4521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10" name="Rectangle 109"/>
          <p:cNvSpPr/>
          <p:nvPr/>
        </p:nvSpPr>
        <p:spPr>
          <a:xfrm>
            <a:off x="489808" y="4757198"/>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11" name="Straight Connector 110"/>
          <p:cNvCxnSpPr/>
          <p:nvPr/>
        </p:nvCxnSpPr>
        <p:spPr>
          <a:xfrm>
            <a:off x="1431617" y="3313722"/>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2" name="Rectangle 111"/>
          <p:cNvSpPr/>
          <p:nvPr/>
        </p:nvSpPr>
        <p:spPr>
          <a:xfrm>
            <a:off x="1469295" y="2852057"/>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3" name="Straight Connector 112"/>
          <p:cNvCxnSpPr/>
          <p:nvPr/>
        </p:nvCxnSpPr>
        <p:spPr>
          <a:xfrm>
            <a:off x="1672317" y="3943138"/>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4" name="Rectangle 113"/>
          <p:cNvSpPr/>
          <p:nvPr/>
        </p:nvSpPr>
        <p:spPr>
          <a:xfrm>
            <a:off x="1709995" y="3481473"/>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5" name="Straight Connector 114"/>
          <p:cNvCxnSpPr/>
          <p:nvPr/>
        </p:nvCxnSpPr>
        <p:spPr>
          <a:xfrm>
            <a:off x="4644119" y="3347775"/>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6" name="Rectangle 115"/>
          <p:cNvSpPr/>
          <p:nvPr/>
        </p:nvSpPr>
        <p:spPr>
          <a:xfrm>
            <a:off x="4681797" y="2886110"/>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7" name="Straight Connector 116"/>
          <p:cNvCxnSpPr/>
          <p:nvPr/>
        </p:nvCxnSpPr>
        <p:spPr>
          <a:xfrm>
            <a:off x="2608050" y="3647269"/>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8" name="Rectangle 117"/>
          <p:cNvSpPr/>
          <p:nvPr/>
        </p:nvSpPr>
        <p:spPr>
          <a:xfrm>
            <a:off x="2645728" y="3185604"/>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9" name="Straight Connector 118"/>
          <p:cNvCxnSpPr/>
          <p:nvPr/>
        </p:nvCxnSpPr>
        <p:spPr>
          <a:xfrm>
            <a:off x="5403097" y="5332321"/>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0" name="Rectangle 119"/>
          <p:cNvSpPr/>
          <p:nvPr/>
        </p:nvSpPr>
        <p:spPr>
          <a:xfrm>
            <a:off x="5440775" y="4870656"/>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121" name="Straight Connector 120"/>
          <p:cNvCxnSpPr/>
          <p:nvPr/>
        </p:nvCxnSpPr>
        <p:spPr>
          <a:xfrm>
            <a:off x="5709185" y="5935081"/>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2" name="Rectangle 121"/>
          <p:cNvSpPr/>
          <p:nvPr/>
        </p:nvSpPr>
        <p:spPr>
          <a:xfrm>
            <a:off x="5746863" y="5473416"/>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123" name="Straight Connector 122"/>
          <p:cNvCxnSpPr/>
          <p:nvPr/>
        </p:nvCxnSpPr>
        <p:spPr>
          <a:xfrm>
            <a:off x="17113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4" name="Rectangle 123"/>
          <p:cNvSpPr/>
          <p:nvPr/>
        </p:nvSpPr>
        <p:spPr>
          <a:xfrm>
            <a:off x="1749008" y="475719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127" name="Straight Connector 126"/>
          <p:cNvCxnSpPr/>
          <p:nvPr/>
        </p:nvCxnSpPr>
        <p:spPr>
          <a:xfrm>
            <a:off x="6196009" y="666944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8" name="Rectangle 127"/>
          <p:cNvSpPr/>
          <p:nvPr/>
        </p:nvSpPr>
        <p:spPr>
          <a:xfrm>
            <a:off x="6233687" y="620778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9BBB59"/>
                </a:solidFill>
                <a:effectLst>
                  <a:innerShdw blurRad="69850" dist="43180" dir="5400000">
                    <a:srgbClr val="000000">
                      <a:alpha val="65000"/>
                    </a:srgbClr>
                  </a:innerShdw>
                </a:effectLst>
              </a:rPr>
              <a:t>3:2:2</a:t>
            </a:r>
            <a:endParaRPr lang="en-US" sz="2400" b="1" dirty="0">
              <a:ln w="1905"/>
              <a:solidFill>
                <a:srgbClr val="9BBB59"/>
              </a:solidFill>
              <a:effectLst>
                <a:innerShdw blurRad="69850" dist="43180" dir="5400000">
                  <a:srgbClr val="000000">
                    <a:alpha val="65000"/>
                  </a:srgbClr>
                </a:innerShdw>
              </a:effectLst>
            </a:endParaRPr>
          </a:p>
        </p:txBody>
      </p:sp>
      <p:cxnSp>
        <p:nvCxnSpPr>
          <p:cNvPr id="129" name="Straight Connector 128"/>
          <p:cNvCxnSpPr/>
          <p:nvPr/>
        </p:nvCxnSpPr>
        <p:spPr>
          <a:xfrm>
            <a:off x="413655" y="1397001"/>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30" name="Rectangle 129"/>
          <p:cNvSpPr/>
          <p:nvPr/>
        </p:nvSpPr>
        <p:spPr>
          <a:xfrm>
            <a:off x="451333" y="935336"/>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1" name="TextBox 130"/>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132" name="TextBox 131"/>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133" name="TextBox 132"/>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
        <p:nvSpPr>
          <p:cNvPr id="24" name="Rectangle 23"/>
          <p:cNvSpPr/>
          <p:nvPr/>
        </p:nvSpPr>
        <p:spPr>
          <a:xfrm>
            <a:off x="1191846" y="2149231"/>
            <a:ext cx="4746755" cy="3069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t>
            </a:r>
            <a:r>
              <a:rPr lang="en-US" sz="2000" dirty="0" err="1" smtClean="0">
                <a:solidFill>
                  <a:schemeClr val="bg1"/>
                </a:solidFill>
              </a:rPr>
              <a:t>Contigs</a:t>
            </a:r>
            <a:r>
              <a:rPr lang="en-US" sz="2000" dirty="0" smtClean="0">
                <a:solidFill>
                  <a:schemeClr val="bg1"/>
                </a:solidFill>
              </a:rPr>
              <a:t> with similar coverage profiles are likely to have originated from the same microbial population” (</a:t>
            </a:r>
            <a:r>
              <a:rPr lang="en-US" sz="2000" dirty="0" err="1" smtClean="0">
                <a:solidFill>
                  <a:schemeClr val="bg1"/>
                </a:solidFill>
              </a:rPr>
              <a:t>Imelfort</a:t>
            </a:r>
            <a:r>
              <a:rPr lang="en-US" sz="2000" dirty="0" smtClean="0">
                <a:solidFill>
                  <a:schemeClr val="bg1"/>
                </a:solidFill>
              </a:rPr>
              <a:t> et al. 2014)</a:t>
            </a:r>
          </a:p>
          <a:p>
            <a:pPr algn="ctr"/>
            <a:endParaRPr lang="en-US" sz="2000" dirty="0" smtClean="0">
              <a:solidFill>
                <a:schemeClr val="bg1"/>
              </a:solidFill>
            </a:endParaRPr>
          </a:p>
          <a:p>
            <a:pPr algn="ctr"/>
            <a:r>
              <a:rPr lang="en-US" sz="2000" dirty="0" smtClean="0">
                <a:solidFill>
                  <a:schemeClr val="bg1"/>
                </a:solidFill>
              </a:rPr>
              <a:t>Reads with </a:t>
            </a:r>
            <a:r>
              <a:rPr lang="en-US" sz="2000" dirty="0">
                <a:solidFill>
                  <a:schemeClr val="bg1"/>
                </a:solidFill>
              </a:rPr>
              <a:t>similar coverage profiles are likely to have originated from the same </a:t>
            </a:r>
            <a:r>
              <a:rPr lang="en-US" sz="2000" dirty="0" smtClean="0">
                <a:solidFill>
                  <a:schemeClr val="bg1"/>
                </a:solidFill>
              </a:rPr>
              <a:t>genomic region. </a:t>
            </a:r>
            <a:endParaRPr lang="en-US" sz="2000" dirty="0">
              <a:solidFill>
                <a:schemeClr val="bg1"/>
              </a:solidFill>
            </a:endParaRPr>
          </a:p>
        </p:txBody>
      </p:sp>
    </p:spTree>
    <p:custDataLst>
      <p:tags r:id="rId1"/>
    </p:custDataLst>
    <p:extLst>
      <p:ext uri="{BB962C8B-B14F-4D97-AF65-F5344CB8AC3E}">
        <p14:creationId xmlns:p14="http://schemas.microsoft.com/office/powerpoint/2010/main" val="4087679664"/>
      </p:ext>
    </p:extLst>
  </p:cSld>
  <p:clrMapOvr>
    <a:masterClrMapping/>
  </p:clrMapOvr>
  <mc:AlternateContent xmlns:mc="http://schemas.openxmlformats.org/markup-compatibility/2006">
    <mc:Choice xmlns:p14="http://schemas.microsoft.com/office/powerpoint/2010/main" Requires="p14">
      <p:transition p14:dur="0" advTm="54781"/>
    </mc:Choice>
    <mc:Fallback>
      <p:transition xmlns:p14="http://schemas.microsoft.com/office/powerpoint/2010/main" advTm="5478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312 -0.02176 L -0.73386 0.03588 " pathEditMode="relative" rAng="0" ptsTypes="AA">
                                      <p:cBhvr>
                                        <p:cTn id="6" dur="1000" fill="hold"/>
                                        <p:tgtEl>
                                          <p:spTgt spid="58"/>
                                        </p:tgtEl>
                                        <p:attrNameLst>
                                          <p:attrName>ppt_x</p:attrName>
                                          <p:attrName>ppt_y</p:attrName>
                                        </p:attrNameLst>
                                      </p:cBhvr>
                                      <p:rCtr x="-36858" y="2870"/>
                                    </p:animMotion>
                                  </p:childTnLst>
                                </p:cTn>
                              </p:par>
                            </p:childTnLst>
                          </p:cTn>
                        </p:par>
                        <p:par>
                          <p:cTn id="7" fill="hold">
                            <p:stCondLst>
                              <p:cond delay="1000"/>
                            </p:stCondLst>
                            <p:childTnLst>
                              <p:par>
                                <p:cTn id="8" presetID="42" presetClass="entr" presetSubtype="0" fill="hold" grpId="1" nodeType="after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00"/>
                                        <p:tgtEl>
                                          <p:spTgt spid="59"/>
                                        </p:tgtEl>
                                      </p:cBhvr>
                                    </p:animEffect>
                                    <p:anim calcmode="lin" valueType="num">
                                      <p:cBhvr>
                                        <p:cTn id="11" dur="1000" fill="hold"/>
                                        <p:tgtEl>
                                          <p:spTgt spid="59"/>
                                        </p:tgtEl>
                                        <p:attrNameLst>
                                          <p:attrName>ppt_x</p:attrName>
                                        </p:attrNameLst>
                                      </p:cBhvr>
                                      <p:tavLst>
                                        <p:tav tm="0">
                                          <p:val>
                                            <p:strVal val="#ppt_x"/>
                                          </p:val>
                                        </p:tav>
                                        <p:tav tm="100000">
                                          <p:val>
                                            <p:strVal val="#ppt_x"/>
                                          </p:val>
                                        </p:tav>
                                      </p:tavLst>
                                    </p:anim>
                                    <p:anim calcmode="lin" valueType="num">
                                      <p:cBhvr>
                                        <p:cTn id="1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anim calcmode="lin" valueType="num">
                                      <p:cBhvr>
                                        <p:cTn id="28" dur="1000" fill="hold"/>
                                        <p:tgtEl>
                                          <p:spTgt spid="60"/>
                                        </p:tgtEl>
                                        <p:attrNameLst>
                                          <p:attrName>ppt_x</p:attrName>
                                        </p:attrNameLst>
                                      </p:cBhvr>
                                      <p:tavLst>
                                        <p:tav tm="0">
                                          <p:val>
                                            <p:strVal val="#ppt_x"/>
                                          </p:val>
                                        </p:tav>
                                        <p:tav tm="100000">
                                          <p:val>
                                            <p:strVal val="#ppt_x"/>
                                          </p:val>
                                        </p:tav>
                                      </p:tavLst>
                                    </p:anim>
                                    <p:anim calcmode="lin" valueType="num">
                                      <p:cBhvr>
                                        <p:cTn id="29" dur="1000" fill="hold"/>
                                        <p:tgtEl>
                                          <p:spTgt spid="6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1000"/>
                                        <p:tgtEl>
                                          <p:spTgt spid="62"/>
                                        </p:tgtEl>
                                      </p:cBhvr>
                                    </p:animEffect>
                                    <p:anim calcmode="lin" valueType="num">
                                      <p:cBhvr>
                                        <p:cTn id="38" dur="1000" fill="hold"/>
                                        <p:tgtEl>
                                          <p:spTgt spid="62"/>
                                        </p:tgtEl>
                                        <p:attrNameLst>
                                          <p:attrName>ppt_x</p:attrName>
                                        </p:attrNameLst>
                                      </p:cBhvr>
                                      <p:tavLst>
                                        <p:tav tm="0">
                                          <p:val>
                                            <p:strVal val="#ppt_x"/>
                                          </p:val>
                                        </p:tav>
                                        <p:tav tm="100000">
                                          <p:val>
                                            <p:strVal val="#ppt_x"/>
                                          </p:val>
                                        </p:tav>
                                      </p:tavLst>
                                    </p:anim>
                                    <p:anim calcmode="lin" valueType="num">
                                      <p:cBhvr>
                                        <p:cTn id="39" dur="1000" fill="hold"/>
                                        <p:tgtEl>
                                          <p:spTgt spid="6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00"/>
                                        <p:tgtEl>
                                          <p:spTgt spid="63"/>
                                        </p:tgtEl>
                                      </p:cBhvr>
                                    </p:animEffect>
                                    <p:anim calcmode="lin" valueType="num">
                                      <p:cBhvr>
                                        <p:cTn id="43" dur="1000" fill="hold"/>
                                        <p:tgtEl>
                                          <p:spTgt spid="63"/>
                                        </p:tgtEl>
                                        <p:attrNameLst>
                                          <p:attrName>ppt_x</p:attrName>
                                        </p:attrNameLst>
                                      </p:cBhvr>
                                      <p:tavLst>
                                        <p:tav tm="0">
                                          <p:val>
                                            <p:strVal val="#ppt_x"/>
                                          </p:val>
                                        </p:tav>
                                        <p:tav tm="100000">
                                          <p:val>
                                            <p:strVal val="#ppt_x"/>
                                          </p:val>
                                        </p:tav>
                                      </p:tavLst>
                                    </p:anim>
                                    <p:anim calcmode="lin" valueType="num">
                                      <p:cBhvr>
                                        <p:cTn id="44" dur="1000" fill="hold"/>
                                        <p:tgtEl>
                                          <p:spTgt spid="6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1000"/>
                                        <p:tgtEl>
                                          <p:spTgt spid="64"/>
                                        </p:tgtEl>
                                      </p:cBhvr>
                                    </p:animEffect>
                                    <p:anim calcmode="lin" valueType="num">
                                      <p:cBhvr>
                                        <p:cTn id="48" dur="1000" fill="hold"/>
                                        <p:tgtEl>
                                          <p:spTgt spid="64"/>
                                        </p:tgtEl>
                                        <p:attrNameLst>
                                          <p:attrName>ppt_x</p:attrName>
                                        </p:attrNameLst>
                                      </p:cBhvr>
                                      <p:tavLst>
                                        <p:tav tm="0">
                                          <p:val>
                                            <p:strVal val="#ppt_x"/>
                                          </p:val>
                                        </p:tav>
                                        <p:tav tm="100000">
                                          <p:val>
                                            <p:strVal val="#ppt_x"/>
                                          </p:val>
                                        </p:tav>
                                      </p:tavLst>
                                    </p:anim>
                                    <p:anim calcmode="lin" valueType="num">
                                      <p:cBhvr>
                                        <p:cTn id="49" dur="1000" fill="hold"/>
                                        <p:tgtEl>
                                          <p:spTgt spid="6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000"/>
                                        <p:tgtEl>
                                          <p:spTgt spid="65"/>
                                        </p:tgtEl>
                                      </p:cBhvr>
                                    </p:animEffect>
                                    <p:anim calcmode="lin" valueType="num">
                                      <p:cBhvr>
                                        <p:cTn id="53" dur="1000" fill="hold"/>
                                        <p:tgtEl>
                                          <p:spTgt spid="65"/>
                                        </p:tgtEl>
                                        <p:attrNameLst>
                                          <p:attrName>ppt_x</p:attrName>
                                        </p:attrNameLst>
                                      </p:cBhvr>
                                      <p:tavLst>
                                        <p:tav tm="0">
                                          <p:val>
                                            <p:strVal val="#ppt_x"/>
                                          </p:val>
                                        </p:tav>
                                        <p:tav tm="100000">
                                          <p:val>
                                            <p:strVal val="#ppt_x"/>
                                          </p:val>
                                        </p:tav>
                                      </p:tavLst>
                                    </p:anim>
                                    <p:anim calcmode="lin" valueType="num">
                                      <p:cBhvr>
                                        <p:cTn id="54" dur="1000" fill="hold"/>
                                        <p:tgtEl>
                                          <p:spTgt spid="6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1000"/>
                                        <p:tgtEl>
                                          <p:spTgt spid="66"/>
                                        </p:tgtEl>
                                      </p:cBhvr>
                                    </p:animEffect>
                                    <p:anim calcmode="lin" valueType="num">
                                      <p:cBhvr>
                                        <p:cTn id="58" dur="1000" fill="hold"/>
                                        <p:tgtEl>
                                          <p:spTgt spid="66"/>
                                        </p:tgtEl>
                                        <p:attrNameLst>
                                          <p:attrName>ppt_x</p:attrName>
                                        </p:attrNameLst>
                                      </p:cBhvr>
                                      <p:tavLst>
                                        <p:tav tm="0">
                                          <p:val>
                                            <p:strVal val="#ppt_x"/>
                                          </p:val>
                                        </p:tav>
                                        <p:tav tm="100000">
                                          <p:val>
                                            <p:strVal val="#ppt_x"/>
                                          </p:val>
                                        </p:tav>
                                      </p:tavLst>
                                    </p:anim>
                                    <p:anim calcmode="lin" valueType="num">
                                      <p:cBhvr>
                                        <p:cTn id="59" dur="1000" fill="hold"/>
                                        <p:tgtEl>
                                          <p:spTgt spid="6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1000"/>
                                        <p:tgtEl>
                                          <p:spTgt spid="67"/>
                                        </p:tgtEl>
                                      </p:cBhvr>
                                    </p:animEffect>
                                    <p:anim calcmode="lin" valueType="num">
                                      <p:cBhvr>
                                        <p:cTn id="63" dur="1000" fill="hold"/>
                                        <p:tgtEl>
                                          <p:spTgt spid="67"/>
                                        </p:tgtEl>
                                        <p:attrNameLst>
                                          <p:attrName>ppt_x</p:attrName>
                                        </p:attrNameLst>
                                      </p:cBhvr>
                                      <p:tavLst>
                                        <p:tav tm="0">
                                          <p:val>
                                            <p:strVal val="#ppt_x"/>
                                          </p:val>
                                        </p:tav>
                                        <p:tav tm="100000">
                                          <p:val>
                                            <p:strVal val="#ppt_x"/>
                                          </p:val>
                                        </p:tav>
                                      </p:tavLst>
                                    </p:anim>
                                    <p:anim calcmode="lin" valueType="num">
                                      <p:cBhvr>
                                        <p:cTn id="64" dur="1000" fill="hold"/>
                                        <p:tgtEl>
                                          <p:spTgt spid="6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anim calcmode="lin" valueType="num">
                                      <p:cBhvr>
                                        <p:cTn id="68" dur="1000" fill="hold"/>
                                        <p:tgtEl>
                                          <p:spTgt spid="68"/>
                                        </p:tgtEl>
                                        <p:attrNameLst>
                                          <p:attrName>ppt_x</p:attrName>
                                        </p:attrNameLst>
                                      </p:cBhvr>
                                      <p:tavLst>
                                        <p:tav tm="0">
                                          <p:val>
                                            <p:strVal val="#ppt_x"/>
                                          </p:val>
                                        </p:tav>
                                        <p:tav tm="100000">
                                          <p:val>
                                            <p:strVal val="#ppt_x"/>
                                          </p:val>
                                        </p:tav>
                                      </p:tavLst>
                                    </p:anim>
                                    <p:anim calcmode="lin" valueType="num">
                                      <p:cBhvr>
                                        <p:cTn id="69" dur="1000" fill="hold"/>
                                        <p:tgtEl>
                                          <p:spTgt spid="6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fade">
                                      <p:cBhvr>
                                        <p:cTn id="72" dur="1000"/>
                                        <p:tgtEl>
                                          <p:spTgt spid="69"/>
                                        </p:tgtEl>
                                      </p:cBhvr>
                                    </p:animEffect>
                                    <p:anim calcmode="lin" valueType="num">
                                      <p:cBhvr>
                                        <p:cTn id="73" dur="1000" fill="hold"/>
                                        <p:tgtEl>
                                          <p:spTgt spid="69"/>
                                        </p:tgtEl>
                                        <p:attrNameLst>
                                          <p:attrName>ppt_x</p:attrName>
                                        </p:attrNameLst>
                                      </p:cBhvr>
                                      <p:tavLst>
                                        <p:tav tm="0">
                                          <p:val>
                                            <p:strVal val="#ppt_x"/>
                                          </p:val>
                                        </p:tav>
                                        <p:tav tm="100000">
                                          <p:val>
                                            <p:strVal val="#ppt_x"/>
                                          </p:val>
                                        </p:tav>
                                      </p:tavLst>
                                    </p:anim>
                                    <p:anim calcmode="lin" valueType="num">
                                      <p:cBhvr>
                                        <p:cTn id="74" dur="1000" fill="hold"/>
                                        <p:tgtEl>
                                          <p:spTgt spid="6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fade">
                                      <p:cBhvr>
                                        <p:cTn id="77" dur="1000"/>
                                        <p:tgtEl>
                                          <p:spTgt spid="73"/>
                                        </p:tgtEl>
                                      </p:cBhvr>
                                    </p:animEffect>
                                    <p:anim calcmode="lin" valueType="num">
                                      <p:cBhvr>
                                        <p:cTn id="78" dur="1000" fill="hold"/>
                                        <p:tgtEl>
                                          <p:spTgt spid="73"/>
                                        </p:tgtEl>
                                        <p:attrNameLst>
                                          <p:attrName>ppt_x</p:attrName>
                                        </p:attrNameLst>
                                      </p:cBhvr>
                                      <p:tavLst>
                                        <p:tav tm="0">
                                          <p:val>
                                            <p:strVal val="#ppt_x"/>
                                          </p:val>
                                        </p:tav>
                                        <p:tav tm="100000">
                                          <p:val>
                                            <p:strVal val="#ppt_x"/>
                                          </p:val>
                                        </p:tav>
                                      </p:tavLst>
                                    </p:anim>
                                    <p:anim calcmode="lin" valueType="num">
                                      <p:cBhvr>
                                        <p:cTn id="79" dur="1000" fill="hold"/>
                                        <p:tgtEl>
                                          <p:spTgt spid="7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1000"/>
                                        <p:tgtEl>
                                          <p:spTgt spid="74"/>
                                        </p:tgtEl>
                                      </p:cBhvr>
                                    </p:animEffect>
                                    <p:anim calcmode="lin" valueType="num">
                                      <p:cBhvr>
                                        <p:cTn id="83" dur="1000" fill="hold"/>
                                        <p:tgtEl>
                                          <p:spTgt spid="74"/>
                                        </p:tgtEl>
                                        <p:attrNameLst>
                                          <p:attrName>ppt_x</p:attrName>
                                        </p:attrNameLst>
                                      </p:cBhvr>
                                      <p:tavLst>
                                        <p:tav tm="0">
                                          <p:val>
                                            <p:strVal val="#ppt_x"/>
                                          </p:val>
                                        </p:tav>
                                        <p:tav tm="100000">
                                          <p:val>
                                            <p:strVal val="#ppt_x"/>
                                          </p:val>
                                        </p:tav>
                                      </p:tavLst>
                                    </p:anim>
                                    <p:anim calcmode="lin" valueType="num">
                                      <p:cBhvr>
                                        <p:cTn id="84" dur="1000" fill="hold"/>
                                        <p:tgtEl>
                                          <p:spTgt spid="7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1000"/>
                                        <p:tgtEl>
                                          <p:spTgt spid="75"/>
                                        </p:tgtEl>
                                      </p:cBhvr>
                                    </p:animEffect>
                                    <p:anim calcmode="lin" valueType="num">
                                      <p:cBhvr>
                                        <p:cTn id="88" dur="1000" fill="hold"/>
                                        <p:tgtEl>
                                          <p:spTgt spid="75"/>
                                        </p:tgtEl>
                                        <p:attrNameLst>
                                          <p:attrName>ppt_x</p:attrName>
                                        </p:attrNameLst>
                                      </p:cBhvr>
                                      <p:tavLst>
                                        <p:tav tm="0">
                                          <p:val>
                                            <p:strVal val="#ppt_x"/>
                                          </p:val>
                                        </p:tav>
                                        <p:tav tm="100000">
                                          <p:val>
                                            <p:strVal val="#ppt_x"/>
                                          </p:val>
                                        </p:tav>
                                      </p:tavLst>
                                    </p:anim>
                                    <p:anim calcmode="lin" valueType="num">
                                      <p:cBhvr>
                                        <p:cTn id="89" dur="1000" fill="hold"/>
                                        <p:tgtEl>
                                          <p:spTgt spid="7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1000"/>
                                        <p:tgtEl>
                                          <p:spTgt spid="76"/>
                                        </p:tgtEl>
                                      </p:cBhvr>
                                    </p:animEffect>
                                    <p:anim calcmode="lin" valueType="num">
                                      <p:cBhvr>
                                        <p:cTn id="93" dur="1000" fill="hold"/>
                                        <p:tgtEl>
                                          <p:spTgt spid="76"/>
                                        </p:tgtEl>
                                        <p:attrNameLst>
                                          <p:attrName>ppt_x</p:attrName>
                                        </p:attrNameLst>
                                      </p:cBhvr>
                                      <p:tavLst>
                                        <p:tav tm="0">
                                          <p:val>
                                            <p:strVal val="#ppt_x"/>
                                          </p:val>
                                        </p:tav>
                                        <p:tav tm="100000">
                                          <p:val>
                                            <p:strVal val="#ppt_x"/>
                                          </p:val>
                                        </p:tav>
                                      </p:tavLst>
                                    </p:anim>
                                    <p:anim calcmode="lin" valueType="num">
                                      <p:cBhvr>
                                        <p:cTn id="94" dur="1000" fill="hold"/>
                                        <p:tgtEl>
                                          <p:spTgt spid="7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1000"/>
                                        <p:tgtEl>
                                          <p:spTgt spid="77"/>
                                        </p:tgtEl>
                                      </p:cBhvr>
                                    </p:animEffect>
                                    <p:anim calcmode="lin" valueType="num">
                                      <p:cBhvr>
                                        <p:cTn id="98" dur="1000" fill="hold"/>
                                        <p:tgtEl>
                                          <p:spTgt spid="77"/>
                                        </p:tgtEl>
                                        <p:attrNameLst>
                                          <p:attrName>ppt_x</p:attrName>
                                        </p:attrNameLst>
                                      </p:cBhvr>
                                      <p:tavLst>
                                        <p:tav tm="0">
                                          <p:val>
                                            <p:strVal val="#ppt_x"/>
                                          </p:val>
                                        </p:tav>
                                        <p:tav tm="100000">
                                          <p:val>
                                            <p:strVal val="#ppt_x"/>
                                          </p:val>
                                        </p:tav>
                                      </p:tavLst>
                                    </p:anim>
                                    <p:anim calcmode="lin" valueType="num">
                                      <p:cBhvr>
                                        <p:cTn id="99" dur="1000" fill="hold"/>
                                        <p:tgtEl>
                                          <p:spTgt spid="7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fade">
                                      <p:cBhvr>
                                        <p:cTn id="102" dur="1000"/>
                                        <p:tgtEl>
                                          <p:spTgt spid="78"/>
                                        </p:tgtEl>
                                      </p:cBhvr>
                                    </p:animEffect>
                                    <p:anim calcmode="lin" valueType="num">
                                      <p:cBhvr>
                                        <p:cTn id="103" dur="1000" fill="hold"/>
                                        <p:tgtEl>
                                          <p:spTgt spid="78"/>
                                        </p:tgtEl>
                                        <p:attrNameLst>
                                          <p:attrName>ppt_x</p:attrName>
                                        </p:attrNameLst>
                                      </p:cBhvr>
                                      <p:tavLst>
                                        <p:tav tm="0">
                                          <p:val>
                                            <p:strVal val="#ppt_x"/>
                                          </p:val>
                                        </p:tav>
                                        <p:tav tm="100000">
                                          <p:val>
                                            <p:strVal val="#ppt_x"/>
                                          </p:val>
                                        </p:tav>
                                      </p:tavLst>
                                    </p:anim>
                                    <p:anim calcmode="lin" valueType="num">
                                      <p:cBhvr>
                                        <p:cTn id="104" dur="1000" fill="hold"/>
                                        <p:tgtEl>
                                          <p:spTgt spid="7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fade">
                                      <p:cBhvr>
                                        <p:cTn id="107" dur="1000"/>
                                        <p:tgtEl>
                                          <p:spTgt spid="79"/>
                                        </p:tgtEl>
                                      </p:cBhvr>
                                    </p:animEffect>
                                    <p:anim calcmode="lin" valueType="num">
                                      <p:cBhvr>
                                        <p:cTn id="108" dur="1000" fill="hold"/>
                                        <p:tgtEl>
                                          <p:spTgt spid="79"/>
                                        </p:tgtEl>
                                        <p:attrNameLst>
                                          <p:attrName>ppt_x</p:attrName>
                                        </p:attrNameLst>
                                      </p:cBhvr>
                                      <p:tavLst>
                                        <p:tav tm="0">
                                          <p:val>
                                            <p:strVal val="#ppt_x"/>
                                          </p:val>
                                        </p:tav>
                                        <p:tav tm="100000">
                                          <p:val>
                                            <p:strVal val="#ppt_x"/>
                                          </p:val>
                                        </p:tav>
                                      </p:tavLst>
                                    </p:anim>
                                    <p:anim calcmode="lin" valueType="num">
                                      <p:cBhvr>
                                        <p:cTn id="109" dur="1000" fill="hold"/>
                                        <p:tgtEl>
                                          <p:spTgt spid="7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1000"/>
                                        <p:tgtEl>
                                          <p:spTgt spid="80"/>
                                        </p:tgtEl>
                                      </p:cBhvr>
                                    </p:animEffect>
                                    <p:anim calcmode="lin" valueType="num">
                                      <p:cBhvr>
                                        <p:cTn id="113" dur="1000" fill="hold"/>
                                        <p:tgtEl>
                                          <p:spTgt spid="80"/>
                                        </p:tgtEl>
                                        <p:attrNameLst>
                                          <p:attrName>ppt_x</p:attrName>
                                        </p:attrNameLst>
                                      </p:cBhvr>
                                      <p:tavLst>
                                        <p:tav tm="0">
                                          <p:val>
                                            <p:strVal val="#ppt_x"/>
                                          </p:val>
                                        </p:tav>
                                        <p:tav tm="100000">
                                          <p:val>
                                            <p:strVal val="#ppt_x"/>
                                          </p:val>
                                        </p:tav>
                                      </p:tavLst>
                                    </p:anim>
                                    <p:anim calcmode="lin" valueType="num">
                                      <p:cBhvr>
                                        <p:cTn id="114" dur="1000" fill="hold"/>
                                        <p:tgtEl>
                                          <p:spTgt spid="8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82"/>
                                        </p:tgtEl>
                                        <p:attrNameLst>
                                          <p:attrName>style.visibility</p:attrName>
                                        </p:attrNameLst>
                                      </p:cBhvr>
                                      <p:to>
                                        <p:strVal val="visible"/>
                                      </p:to>
                                    </p:set>
                                    <p:animEffect transition="in" filter="fade">
                                      <p:cBhvr>
                                        <p:cTn id="122" dur="1000"/>
                                        <p:tgtEl>
                                          <p:spTgt spid="82"/>
                                        </p:tgtEl>
                                      </p:cBhvr>
                                    </p:animEffect>
                                    <p:anim calcmode="lin" valueType="num">
                                      <p:cBhvr>
                                        <p:cTn id="123" dur="1000" fill="hold"/>
                                        <p:tgtEl>
                                          <p:spTgt spid="82"/>
                                        </p:tgtEl>
                                        <p:attrNameLst>
                                          <p:attrName>ppt_x</p:attrName>
                                        </p:attrNameLst>
                                      </p:cBhvr>
                                      <p:tavLst>
                                        <p:tav tm="0">
                                          <p:val>
                                            <p:strVal val="#ppt_x"/>
                                          </p:val>
                                        </p:tav>
                                        <p:tav tm="100000">
                                          <p:val>
                                            <p:strVal val="#ppt_x"/>
                                          </p:val>
                                        </p:tav>
                                      </p:tavLst>
                                    </p:anim>
                                    <p:anim calcmode="lin" valueType="num">
                                      <p:cBhvr>
                                        <p:cTn id="124" dur="1000" fill="hold"/>
                                        <p:tgtEl>
                                          <p:spTgt spid="82"/>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83"/>
                                        </p:tgtEl>
                                        <p:attrNameLst>
                                          <p:attrName>style.visibility</p:attrName>
                                        </p:attrNameLst>
                                      </p:cBhvr>
                                      <p:to>
                                        <p:strVal val="visible"/>
                                      </p:to>
                                    </p:set>
                                    <p:animEffect transition="in" filter="fade">
                                      <p:cBhvr>
                                        <p:cTn id="127" dur="1000"/>
                                        <p:tgtEl>
                                          <p:spTgt spid="83"/>
                                        </p:tgtEl>
                                      </p:cBhvr>
                                    </p:animEffect>
                                    <p:anim calcmode="lin" valueType="num">
                                      <p:cBhvr>
                                        <p:cTn id="128" dur="1000" fill="hold"/>
                                        <p:tgtEl>
                                          <p:spTgt spid="83"/>
                                        </p:tgtEl>
                                        <p:attrNameLst>
                                          <p:attrName>ppt_x</p:attrName>
                                        </p:attrNameLst>
                                      </p:cBhvr>
                                      <p:tavLst>
                                        <p:tav tm="0">
                                          <p:val>
                                            <p:strVal val="#ppt_x"/>
                                          </p:val>
                                        </p:tav>
                                        <p:tav tm="100000">
                                          <p:val>
                                            <p:strVal val="#ppt_x"/>
                                          </p:val>
                                        </p:tav>
                                      </p:tavLst>
                                    </p:anim>
                                    <p:anim calcmode="lin" valueType="num">
                                      <p:cBhvr>
                                        <p:cTn id="129" dur="1000" fill="hold"/>
                                        <p:tgtEl>
                                          <p:spTgt spid="83"/>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84"/>
                                        </p:tgtEl>
                                        <p:attrNameLst>
                                          <p:attrName>style.visibility</p:attrName>
                                        </p:attrNameLst>
                                      </p:cBhvr>
                                      <p:to>
                                        <p:strVal val="visible"/>
                                      </p:to>
                                    </p:set>
                                    <p:animEffect transition="in" filter="fade">
                                      <p:cBhvr>
                                        <p:cTn id="132" dur="1000"/>
                                        <p:tgtEl>
                                          <p:spTgt spid="84"/>
                                        </p:tgtEl>
                                      </p:cBhvr>
                                    </p:animEffect>
                                    <p:anim calcmode="lin" valueType="num">
                                      <p:cBhvr>
                                        <p:cTn id="133" dur="1000" fill="hold"/>
                                        <p:tgtEl>
                                          <p:spTgt spid="84"/>
                                        </p:tgtEl>
                                        <p:attrNameLst>
                                          <p:attrName>ppt_x</p:attrName>
                                        </p:attrNameLst>
                                      </p:cBhvr>
                                      <p:tavLst>
                                        <p:tav tm="0">
                                          <p:val>
                                            <p:strVal val="#ppt_x"/>
                                          </p:val>
                                        </p:tav>
                                        <p:tav tm="100000">
                                          <p:val>
                                            <p:strVal val="#ppt_x"/>
                                          </p:val>
                                        </p:tav>
                                      </p:tavLst>
                                    </p:anim>
                                    <p:anim calcmode="lin" valueType="num">
                                      <p:cBhvr>
                                        <p:cTn id="134" dur="1000" fill="hold"/>
                                        <p:tgtEl>
                                          <p:spTgt spid="84"/>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87"/>
                                        </p:tgtEl>
                                        <p:attrNameLst>
                                          <p:attrName>style.visibility</p:attrName>
                                        </p:attrNameLst>
                                      </p:cBhvr>
                                      <p:to>
                                        <p:strVal val="visible"/>
                                      </p:to>
                                    </p:set>
                                    <p:animEffect transition="in" filter="fade">
                                      <p:cBhvr>
                                        <p:cTn id="137" dur="1000"/>
                                        <p:tgtEl>
                                          <p:spTgt spid="87"/>
                                        </p:tgtEl>
                                      </p:cBhvr>
                                    </p:animEffect>
                                    <p:anim calcmode="lin" valueType="num">
                                      <p:cBhvr>
                                        <p:cTn id="138" dur="1000" fill="hold"/>
                                        <p:tgtEl>
                                          <p:spTgt spid="87"/>
                                        </p:tgtEl>
                                        <p:attrNameLst>
                                          <p:attrName>ppt_x</p:attrName>
                                        </p:attrNameLst>
                                      </p:cBhvr>
                                      <p:tavLst>
                                        <p:tav tm="0">
                                          <p:val>
                                            <p:strVal val="#ppt_x"/>
                                          </p:val>
                                        </p:tav>
                                        <p:tav tm="100000">
                                          <p:val>
                                            <p:strVal val="#ppt_x"/>
                                          </p:val>
                                        </p:tav>
                                      </p:tavLst>
                                    </p:anim>
                                    <p:anim calcmode="lin" valueType="num">
                                      <p:cBhvr>
                                        <p:cTn id="139" dur="1000" fill="hold"/>
                                        <p:tgtEl>
                                          <p:spTgt spid="8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88"/>
                                        </p:tgtEl>
                                        <p:attrNameLst>
                                          <p:attrName>style.visibility</p:attrName>
                                        </p:attrNameLst>
                                      </p:cBhvr>
                                      <p:to>
                                        <p:strVal val="visible"/>
                                      </p:to>
                                    </p:set>
                                    <p:animEffect transition="in" filter="fade">
                                      <p:cBhvr>
                                        <p:cTn id="142" dur="1000"/>
                                        <p:tgtEl>
                                          <p:spTgt spid="88"/>
                                        </p:tgtEl>
                                      </p:cBhvr>
                                    </p:animEffect>
                                    <p:anim calcmode="lin" valueType="num">
                                      <p:cBhvr>
                                        <p:cTn id="143" dur="1000" fill="hold"/>
                                        <p:tgtEl>
                                          <p:spTgt spid="88"/>
                                        </p:tgtEl>
                                        <p:attrNameLst>
                                          <p:attrName>ppt_x</p:attrName>
                                        </p:attrNameLst>
                                      </p:cBhvr>
                                      <p:tavLst>
                                        <p:tav tm="0">
                                          <p:val>
                                            <p:strVal val="#ppt_x"/>
                                          </p:val>
                                        </p:tav>
                                        <p:tav tm="100000">
                                          <p:val>
                                            <p:strVal val="#ppt_x"/>
                                          </p:val>
                                        </p:tav>
                                      </p:tavLst>
                                    </p:anim>
                                    <p:anim calcmode="lin" valueType="num">
                                      <p:cBhvr>
                                        <p:cTn id="144" dur="1000" fill="hold"/>
                                        <p:tgtEl>
                                          <p:spTgt spid="8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fade">
                                      <p:cBhvr>
                                        <p:cTn id="147" dur="1000"/>
                                        <p:tgtEl>
                                          <p:spTgt spid="89"/>
                                        </p:tgtEl>
                                      </p:cBhvr>
                                    </p:animEffect>
                                    <p:anim calcmode="lin" valueType="num">
                                      <p:cBhvr>
                                        <p:cTn id="148" dur="1000" fill="hold"/>
                                        <p:tgtEl>
                                          <p:spTgt spid="89"/>
                                        </p:tgtEl>
                                        <p:attrNameLst>
                                          <p:attrName>ppt_x</p:attrName>
                                        </p:attrNameLst>
                                      </p:cBhvr>
                                      <p:tavLst>
                                        <p:tav tm="0">
                                          <p:val>
                                            <p:strVal val="#ppt_x"/>
                                          </p:val>
                                        </p:tav>
                                        <p:tav tm="100000">
                                          <p:val>
                                            <p:strVal val="#ppt_x"/>
                                          </p:val>
                                        </p:tav>
                                      </p:tavLst>
                                    </p:anim>
                                    <p:anim calcmode="lin" valueType="num">
                                      <p:cBhvr>
                                        <p:cTn id="149" dur="1000" fill="hold"/>
                                        <p:tgtEl>
                                          <p:spTgt spid="8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0"/>
                                        </p:tgtEl>
                                        <p:attrNameLst>
                                          <p:attrName>style.visibility</p:attrName>
                                        </p:attrNameLst>
                                      </p:cBhvr>
                                      <p:to>
                                        <p:strVal val="visible"/>
                                      </p:to>
                                    </p:set>
                                    <p:animEffect transition="in" filter="fade">
                                      <p:cBhvr>
                                        <p:cTn id="152" dur="1000"/>
                                        <p:tgtEl>
                                          <p:spTgt spid="90"/>
                                        </p:tgtEl>
                                      </p:cBhvr>
                                    </p:animEffect>
                                    <p:anim calcmode="lin" valueType="num">
                                      <p:cBhvr>
                                        <p:cTn id="153" dur="1000" fill="hold"/>
                                        <p:tgtEl>
                                          <p:spTgt spid="90"/>
                                        </p:tgtEl>
                                        <p:attrNameLst>
                                          <p:attrName>ppt_x</p:attrName>
                                        </p:attrNameLst>
                                      </p:cBhvr>
                                      <p:tavLst>
                                        <p:tav tm="0">
                                          <p:val>
                                            <p:strVal val="#ppt_x"/>
                                          </p:val>
                                        </p:tav>
                                        <p:tav tm="100000">
                                          <p:val>
                                            <p:strVal val="#ppt_x"/>
                                          </p:val>
                                        </p:tav>
                                      </p:tavLst>
                                    </p:anim>
                                    <p:anim calcmode="lin" valueType="num">
                                      <p:cBhvr>
                                        <p:cTn id="154" dur="1000" fill="hold"/>
                                        <p:tgtEl>
                                          <p:spTgt spid="90"/>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91"/>
                                        </p:tgtEl>
                                        <p:attrNameLst>
                                          <p:attrName>style.visibility</p:attrName>
                                        </p:attrNameLst>
                                      </p:cBhvr>
                                      <p:to>
                                        <p:strVal val="visible"/>
                                      </p:to>
                                    </p:set>
                                    <p:animEffect transition="in" filter="fade">
                                      <p:cBhvr>
                                        <p:cTn id="157" dur="1000"/>
                                        <p:tgtEl>
                                          <p:spTgt spid="91"/>
                                        </p:tgtEl>
                                      </p:cBhvr>
                                    </p:animEffect>
                                    <p:anim calcmode="lin" valueType="num">
                                      <p:cBhvr>
                                        <p:cTn id="158" dur="1000" fill="hold"/>
                                        <p:tgtEl>
                                          <p:spTgt spid="91"/>
                                        </p:tgtEl>
                                        <p:attrNameLst>
                                          <p:attrName>ppt_x</p:attrName>
                                        </p:attrNameLst>
                                      </p:cBhvr>
                                      <p:tavLst>
                                        <p:tav tm="0">
                                          <p:val>
                                            <p:strVal val="#ppt_x"/>
                                          </p:val>
                                        </p:tav>
                                        <p:tav tm="100000">
                                          <p:val>
                                            <p:strVal val="#ppt_x"/>
                                          </p:val>
                                        </p:tav>
                                      </p:tavLst>
                                    </p:anim>
                                    <p:anim calcmode="lin" valueType="num">
                                      <p:cBhvr>
                                        <p:cTn id="159" dur="1000" fill="hold"/>
                                        <p:tgtEl>
                                          <p:spTgt spid="91"/>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92"/>
                                        </p:tgtEl>
                                        <p:attrNameLst>
                                          <p:attrName>style.visibility</p:attrName>
                                        </p:attrNameLst>
                                      </p:cBhvr>
                                      <p:to>
                                        <p:strVal val="visible"/>
                                      </p:to>
                                    </p:set>
                                    <p:animEffect transition="in" filter="fade">
                                      <p:cBhvr>
                                        <p:cTn id="162" dur="1000"/>
                                        <p:tgtEl>
                                          <p:spTgt spid="92"/>
                                        </p:tgtEl>
                                      </p:cBhvr>
                                    </p:animEffect>
                                    <p:anim calcmode="lin" valueType="num">
                                      <p:cBhvr>
                                        <p:cTn id="163" dur="1000" fill="hold"/>
                                        <p:tgtEl>
                                          <p:spTgt spid="92"/>
                                        </p:tgtEl>
                                        <p:attrNameLst>
                                          <p:attrName>ppt_x</p:attrName>
                                        </p:attrNameLst>
                                      </p:cBhvr>
                                      <p:tavLst>
                                        <p:tav tm="0">
                                          <p:val>
                                            <p:strVal val="#ppt_x"/>
                                          </p:val>
                                        </p:tav>
                                        <p:tav tm="100000">
                                          <p:val>
                                            <p:strVal val="#ppt_x"/>
                                          </p:val>
                                        </p:tav>
                                      </p:tavLst>
                                    </p:anim>
                                    <p:anim calcmode="lin" valueType="num">
                                      <p:cBhvr>
                                        <p:cTn id="164" dur="1000" fill="hold"/>
                                        <p:tgtEl>
                                          <p:spTgt spid="92"/>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93"/>
                                        </p:tgtEl>
                                        <p:attrNameLst>
                                          <p:attrName>style.visibility</p:attrName>
                                        </p:attrNameLst>
                                      </p:cBhvr>
                                      <p:to>
                                        <p:strVal val="visible"/>
                                      </p:to>
                                    </p:set>
                                    <p:animEffect transition="in" filter="fade">
                                      <p:cBhvr>
                                        <p:cTn id="167" dur="1000"/>
                                        <p:tgtEl>
                                          <p:spTgt spid="93"/>
                                        </p:tgtEl>
                                      </p:cBhvr>
                                    </p:animEffect>
                                    <p:anim calcmode="lin" valueType="num">
                                      <p:cBhvr>
                                        <p:cTn id="168" dur="1000" fill="hold"/>
                                        <p:tgtEl>
                                          <p:spTgt spid="93"/>
                                        </p:tgtEl>
                                        <p:attrNameLst>
                                          <p:attrName>ppt_x</p:attrName>
                                        </p:attrNameLst>
                                      </p:cBhvr>
                                      <p:tavLst>
                                        <p:tav tm="0">
                                          <p:val>
                                            <p:strVal val="#ppt_x"/>
                                          </p:val>
                                        </p:tav>
                                        <p:tav tm="100000">
                                          <p:val>
                                            <p:strVal val="#ppt_x"/>
                                          </p:val>
                                        </p:tav>
                                      </p:tavLst>
                                    </p:anim>
                                    <p:anim calcmode="lin" valueType="num">
                                      <p:cBhvr>
                                        <p:cTn id="169" dur="1000" fill="hold"/>
                                        <p:tgtEl>
                                          <p:spTgt spid="93"/>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94"/>
                                        </p:tgtEl>
                                        <p:attrNameLst>
                                          <p:attrName>style.visibility</p:attrName>
                                        </p:attrNameLst>
                                      </p:cBhvr>
                                      <p:to>
                                        <p:strVal val="visible"/>
                                      </p:to>
                                    </p:set>
                                    <p:animEffect transition="in" filter="fade">
                                      <p:cBhvr>
                                        <p:cTn id="172" dur="1000"/>
                                        <p:tgtEl>
                                          <p:spTgt spid="94"/>
                                        </p:tgtEl>
                                      </p:cBhvr>
                                    </p:animEffect>
                                    <p:anim calcmode="lin" valueType="num">
                                      <p:cBhvr>
                                        <p:cTn id="173" dur="1000" fill="hold"/>
                                        <p:tgtEl>
                                          <p:spTgt spid="94"/>
                                        </p:tgtEl>
                                        <p:attrNameLst>
                                          <p:attrName>ppt_x</p:attrName>
                                        </p:attrNameLst>
                                      </p:cBhvr>
                                      <p:tavLst>
                                        <p:tav tm="0">
                                          <p:val>
                                            <p:strVal val="#ppt_x"/>
                                          </p:val>
                                        </p:tav>
                                        <p:tav tm="100000">
                                          <p:val>
                                            <p:strVal val="#ppt_x"/>
                                          </p:val>
                                        </p:tav>
                                      </p:tavLst>
                                    </p:anim>
                                    <p:anim calcmode="lin" valueType="num">
                                      <p:cBhvr>
                                        <p:cTn id="174" dur="1000" fill="hold"/>
                                        <p:tgtEl>
                                          <p:spTgt spid="94"/>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97"/>
                                        </p:tgtEl>
                                        <p:attrNameLst>
                                          <p:attrName>style.visibility</p:attrName>
                                        </p:attrNameLst>
                                      </p:cBhvr>
                                      <p:to>
                                        <p:strVal val="visible"/>
                                      </p:to>
                                    </p:set>
                                    <p:animEffect transition="in" filter="fade">
                                      <p:cBhvr>
                                        <p:cTn id="177" dur="1000"/>
                                        <p:tgtEl>
                                          <p:spTgt spid="97"/>
                                        </p:tgtEl>
                                      </p:cBhvr>
                                    </p:animEffect>
                                    <p:anim calcmode="lin" valueType="num">
                                      <p:cBhvr>
                                        <p:cTn id="178" dur="1000" fill="hold"/>
                                        <p:tgtEl>
                                          <p:spTgt spid="97"/>
                                        </p:tgtEl>
                                        <p:attrNameLst>
                                          <p:attrName>ppt_x</p:attrName>
                                        </p:attrNameLst>
                                      </p:cBhvr>
                                      <p:tavLst>
                                        <p:tav tm="0">
                                          <p:val>
                                            <p:strVal val="#ppt_x"/>
                                          </p:val>
                                        </p:tav>
                                        <p:tav tm="100000">
                                          <p:val>
                                            <p:strVal val="#ppt_x"/>
                                          </p:val>
                                        </p:tav>
                                      </p:tavLst>
                                    </p:anim>
                                    <p:anim calcmode="lin" valueType="num">
                                      <p:cBhvr>
                                        <p:cTn id="179" dur="1000" fill="hold"/>
                                        <p:tgtEl>
                                          <p:spTgt spid="97"/>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98"/>
                                        </p:tgtEl>
                                        <p:attrNameLst>
                                          <p:attrName>style.visibility</p:attrName>
                                        </p:attrNameLst>
                                      </p:cBhvr>
                                      <p:to>
                                        <p:strVal val="visible"/>
                                      </p:to>
                                    </p:set>
                                    <p:animEffect transition="in" filter="fade">
                                      <p:cBhvr>
                                        <p:cTn id="182" dur="1000"/>
                                        <p:tgtEl>
                                          <p:spTgt spid="98"/>
                                        </p:tgtEl>
                                      </p:cBhvr>
                                    </p:animEffect>
                                    <p:anim calcmode="lin" valueType="num">
                                      <p:cBhvr>
                                        <p:cTn id="183" dur="1000" fill="hold"/>
                                        <p:tgtEl>
                                          <p:spTgt spid="98"/>
                                        </p:tgtEl>
                                        <p:attrNameLst>
                                          <p:attrName>ppt_x</p:attrName>
                                        </p:attrNameLst>
                                      </p:cBhvr>
                                      <p:tavLst>
                                        <p:tav tm="0">
                                          <p:val>
                                            <p:strVal val="#ppt_x"/>
                                          </p:val>
                                        </p:tav>
                                        <p:tav tm="100000">
                                          <p:val>
                                            <p:strVal val="#ppt_x"/>
                                          </p:val>
                                        </p:tav>
                                      </p:tavLst>
                                    </p:anim>
                                    <p:anim calcmode="lin" valueType="num">
                                      <p:cBhvr>
                                        <p:cTn id="184" dur="1000" fill="hold"/>
                                        <p:tgtEl>
                                          <p:spTgt spid="98"/>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99"/>
                                        </p:tgtEl>
                                        <p:attrNameLst>
                                          <p:attrName>style.visibility</p:attrName>
                                        </p:attrNameLst>
                                      </p:cBhvr>
                                      <p:to>
                                        <p:strVal val="visible"/>
                                      </p:to>
                                    </p:set>
                                    <p:animEffect transition="in" filter="fade">
                                      <p:cBhvr>
                                        <p:cTn id="187" dur="1000"/>
                                        <p:tgtEl>
                                          <p:spTgt spid="99"/>
                                        </p:tgtEl>
                                      </p:cBhvr>
                                    </p:animEffect>
                                    <p:anim calcmode="lin" valueType="num">
                                      <p:cBhvr>
                                        <p:cTn id="188" dur="1000" fill="hold"/>
                                        <p:tgtEl>
                                          <p:spTgt spid="99"/>
                                        </p:tgtEl>
                                        <p:attrNameLst>
                                          <p:attrName>ppt_x</p:attrName>
                                        </p:attrNameLst>
                                      </p:cBhvr>
                                      <p:tavLst>
                                        <p:tav tm="0">
                                          <p:val>
                                            <p:strVal val="#ppt_x"/>
                                          </p:val>
                                        </p:tav>
                                        <p:tav tm="100000">
                                          <p:val>
                                            <p:strVal val="#ppt_x"/>
                                          </p:val>
                                        </p:tav>
                                      </p:tavLst>
                                    </p:anim>
                                    <p:anim calcmode="lin" valueType="num">
                                      <p:cBhvr>
                                        <p:cTn id="189" dur="1000" fill="hold"/>
                                        <p:tgtEl>
                                          <p:spTgt spid="9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100"/>
                                        </p:tgtEl>
                                        <p:attrNameLst>
                                          <p:attrName>style.visibility</p:attrName>
                                        </p:attrNameLst>
                                      </p:cBhvr>
                                      <p:to>
                                        <p:strVal val="visible"/>
                                      </p:to>
                                    </p:set>
                                    <p:animEffect transition="in" filter="fade">
                                      <p:cBhvr>
                                        <p:cTn id="192" dur="1000"/>
                                        <p:tgtEl>
                                          <p:spTgt spid="100"/>
                                        </p:tgtEl>
                                      </p:cBhvr>
                                    </p:animEffect>
                                    <p:anim calcmode="lin" valueType="num">
                                      <p:cBhvr>
                                        <p:cTn id="193" dur="1000" fill="hold"/>
                                        <p:tgtEl>
                                          <p:spTgt spid="100"/>
                                        </p:tgtEl>
                                        <p:attrNameLst>
                                          <p:attrName>ppt_x</p:attrName>
                                        </p:attrNameLst>
                                      </p:cBhvr>
                                      <p:tavLst>
                                        <p:tav tm="0">
                                          <p:val>
                                            <p:strVal val="#ppt_x"/>
                                          </p:val>
                                        </p:tav>
                                        <p:tav tm="100000">
                                          <p:val>
                                            <p:strVal val="#ppt_x"/>
                                          </p:val>
                                        </p:tav>
                                      </p:tavLst>
                                    </p:anim>
                                    <p:anim calcmode="lin" valueType="num">
                                      <p:cBhvr>
                                        <p:cTn id="194" dur="1000" fill="hold"/>
                                        <p:tgtEl>
                                          <p:spTgt spid="100"/>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01"/>
                                        </p:tgtEl>
                                        <p:attrNameLst>
                                          <p:attrName>style.visibility</p:attrName>
                                        </p:attrNameLst>
                                      </p:cBhvr>
                                      <p:to>
                                        <p:strVal val="visible"/>
                                      </p:to>
                                    </p:set>
                                    <p:animEffect transition="in" filter="fade">
                                      <p:cBhvr>
                                        <p:cTn id="197" dur="1000"/>
                                        <p:tgtEl>
                                          <p:spTgt spid="101"/>
                                        </p:tgtEl>
                                      </p:cBhvr>
                                    </p:animEffect>
                                    <p:anim calcmode="lin" valueType="num">
                                      <p:cBhvr>
                                        <p:cTn id="198" dur="1000" fill="hold"/>
                                        <p:tgtEl>
                                          <p:spTgt spid="101"/>
                                        </p:tgtEl>
                                        <p:attrNameLst>
                                          <p:attrName>ppt_x</p:attrName>
                                        </p:attrNameLst>
                                      </p:cBhvr>
                                      <p:tavLst>
                                        <p:tav tm="0">
                                          <p:val>
                                            <p:strVal val="#ppt_x"/>
                                          </p:val>
                                        </p:tav>
                                        <p:tav tm="100000">
                                          <p:val>
                                            <p:strVal val="#ppt_x"/>
                                          </p:val>
                                        </p:tav>
                                      </p:tavLst>
                                    </p:anim>
                                    <p:anim calcmode="lin" valueType="num">
                                      <p:cBhvr>
                                        <p:cTn id="199" dur="1000" fill="hold"/>
                                        <p:tgtEl>
                                          <p:spTgt spid="101"/>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02"/>
                                        </p:tgtEl>
                                        <p:attrNameLst>
                                          <p:attrName>style.visibility</p:attrName>
                                        </p:attrNameLst>
                                      </p:cBhvr>
                                      <p:to>
                                        <p:strVal val="visible"/>
                                      </p:to>
                                    </p:set>
                                    <p:animEffect transition="in" filter="fade">
                                      <p:cBhvr>
                                        <p:cTn id="202" dur="1000"/>
                                        <p:tgtEl>
                                          <p:spTgt spid="102"/>
                                        </p:tgtEl>
                                      </p:cBhvr>
                                    </p:animEffect>
                                    <p:anim calcmode="lin" valueType="num">
                                      <p:cBhvr>
                                        <p:cTn id="203" dur="1000" fill="hold"/>
                                        <p:tgtEl>
                                          <p:spTgt spid="102"/>
                                        </p:tgtEl>
                                        <p:attrNameLst>
                                          <p:attrName>ppt_x</p:attrName>
                                        </p:attrNameLst>
                                      </p:cBhvr>
                                      <p:tavLst>
                                        <p:tav tm="0">
                                          <p:val>
                                            <p:strVal val="#ppt_x"/>
                                          </p:val>
                                        </p:tav>
                                        <p:tav tm="100000">
                                          <p:val>
                                            <p:strVal val="#ppt_x"/>
                                          </p:val>
                                        </p:tav>
                                      </p:tavLst>
                                    </p:anim>
                                    <p:anim calcmode="lin" valueType="num">
                                      <p:cBhvr>
                                        <p:cTn id="204" dur="1000" fill="hold"/>
                                        <p:tgtEl>
                                          <p:spTgt spid="102"/>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03"/>
                                        </p:tgtEl>
                                        <p:attrNameLst>
                                          <p:attrName>style.visibility</p:attrName>
                                        </p:attrNameLst>
                                      </p:cBhvr>
                                      <p:to>
                                        <p:strVal val="visible"/>
                                      </p:to>
                                    </p:set>
                                    <p:animEffect transition="in" filter="fade">
                                      <p:cBhvr>
                                        <p:cTn id="207" dur="1000"/>
                                        <p:tgtEl>
                                          <p:spTgt spid="103"/>
                                        </p:tgtEl>
                                      </p:cBhvr>
                                    </p:animEffect>
                                    <p:anim calcmode="lin" valueType="num">
                                      <p:cBhvr>
                                        <p:cTn id="208" dur="1000" fill="hold"/>
                                        <p:tgtEl>
                                          <p:spTgt spid="103"/>
                                        </p:tgtEl>
                                        <p:attrNameLst>
                                          <p:attrName>ppt_x</p:attrName>
                                        </p:attrNameLst>
                                      </p:cBhvr>
                                      <p:tavLst>
                                        <p:tav tm="0">
                                          <p:val>
                                            <p:strVal val="#ppt_x"/>
                                          </p:val>
                                        </p:tav>
                                        <p:tav tm="100000">
                                          <p:val>
                                            <p:strVal val="#ppt_x"/>
                                          </p:val>
                                        </p:tav>
                                      </p:tavLst>
                                    </p:anim>
                                    <p:anim calcmode="lin" valueType="num">
                                      <p:cBhvr>
                                        <p:cTn id="209" dur="1000" fill="hold"/>
                                        <p:tgtEl>
                                          <p:spTgt spid="103"/>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04"/>
                                        </p:tgtEl>
                                        <p:attrNameLst>
                                          <p:attrName>style.visibility</p:attrName>
                                        </p:attrNameLst>
                                      </p:cBhvr>
                                      <p:to>
                                        <p:strVal val="visible"/>
                                      </p:to>
                                    </p:set>
                                    <p:animEffect transition="in" filter="fade">
                                      <p:cBhvr>
                                        <p:cTn id="212" dur="1000"/>
                                        <p:tgtEl>
                                          <p:spTgt spid="104"/>
                                        </p:tgtEl>
                                      </p:cBhvr>
                                    </p:animEffect>
                                    <p:anim calcmode="lin" valueType="num">
                                      <p:cBhvr>
                                        <p:cTn id="213" dur="1000" fill="hold"/>
                                        <p:tgtEl>
                                          <p:spTgt spid="104"/>
                                        </p:tgtEl>
                                        <p:attrNameLst>
                                          <p:attrName>ppt_x</p:attrName>
                                        </p:attrNameLst>
                                      </p:cBhvr>
                                      <p:tavLst>
                                        <p:tav tm="0">
                                          <p:val>
                                            <p:strVal val="#ppt_x"/>
                                          </p:val>
                                        </p:tav>
                                        <p:tav tm="100000">
                                          <p:val>
                                            <p:strVal val="#ppt_x"/>
                                          </p:val>
                                        </p:tav>
                                      </p:tavLst>
                                    </p:anim>
                                    <p:anim calcmode="lin" valueType="num">
                                      <p:cBhvr>
                                        <p:cTn id="214" dur="1000" fill="hold"/>
                                        <p:tgtEl>
                                          <p:spTgt spid="104"/>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105"/>
                                        </p:tgtEl>
                                        <p:attrNameLst>
                                          <p:attrName>style.visibility</p:attrName>
                                        </p:attrNameLst>
                                      </p:cBhvr>
                                      <p:to>
                                        <p:strVal val="visible"/>
                                      </p:to>
                                    </p:set>
                                    <p:animEffect transition="in" filter="fade">
                                      <p:cBhvr>
                                        <p:cTn id="217" dur="1000"/>
                                        <p:tgtEl>
                                          <p:spTgt spid="105"/>
                                        </p:tgtEl>
                                      </p:cBhvr>
                                    </p:animEffect>
                                    <p:anim calcmode="lin" valueType="num">
                                      <p:cBhvr>
                                        <p:cTn id="218" dur="1000" fill="hold"/>
                                        <p:tgtEl>
                                          <p:spTgt spid="105"/>
                                        </p:tgtEl>
                                        <p:attrNameLst>
                                          <p:attrName>ppt_x</p:attrName>
                                        </p:attrNameLst>
                                      </p:cBhvr>
                                      <p:tavLst>
                                        <p:tav tm="0">
                                          <p:val>
                                            <p:strVal val="#ppt_x"/>
                                          </p:val>
                                        </p:tav>
                                        <p:tav tm="100000">
                                          <p:val>
                                            <p:strVal val="#ppt_x"/>
                                          </p:val>
                                        </p:tav>
                                      </p:tavLst>
                                    </p:anim>
                                    <p:anim calcmode="lin" valueType="num">
                                      <p:cBhvr>
                                        <p:cTn id="219" dur="1000" fill="hold"/>
                                        <p:tgtEl>
                                          <p:spTgt spid="105"/>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06"/>
                                        </p:tgtEl>
                                        <p:attrNameLst>
                                          <p:attrName>style.visibility</p:attrName>
                                        </p:attrNameLst>
                                      </p:cBhvr>
                                      <p:to>
                                        <p:strVal val="visible"/>
                                      </p:to>
                                    </p:set>
                                    <p:animEffect transition="in" filter="fade">
                                      <p:cBhvr>
                                        <p:cTn id="222" dur="1000"/>
                                        <p:tgtEl>
                                          <p:spTgt spid="106"/>
                                        </p:tgtEl>
                                      </p:cBhvr>
                                    </p:animEffect>
                                    <p:anim calcmode="lin" valueType="num">
                                      <p:cBhvr>
                                        <p:cTn id="223" dur="1000" fill="hold"/>
                                        <p:tgtEl>
                                          <p:spTgt spid="106"/>
                                        </p:tgtEl>
                                        <p:attrNameLst>
                                          <p:attrName>ppt_x</p:attrName>
                                        </p:attrNameLst>
                                      </p:cBhvr>
                                      <p:tavLst>
                                        <p:tav tm="0">
                                          <p:val>
                                            <p:strVal val="#ppt_x"/>
                                          </p:val>
                                        </p:tav>
                                        <p:tav tm="100000">
                                          <p:val>
                                            <p:strVal val="#ppt_x"/>
                                          </p:val>
                                        </p:tav>
                                      </p:tavLst>
                                    </p:anim>
                                    <p:anim calcmode="lin" valueType="num">
                                      <p:cBhvr>
                                        <p:cTn id="224" dur="1000" fill="hold"/>
                                        <p:tgtEl>
                                          <p:spTgt spid="106"/>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107"/>
                                        </p:tgtEl>
                                        <p:attrNameLst>
                                          <p:attrName>style.visibility</p:attrName>
                                        </p:attrNameLst>
                                      </p:cBhvr>
                                      <p:to>
                                        <p:strVal val="visible"/>
                                      </p:to>
                                    </p:set>
                                    <p:animEffect transition="in" filter="fade">
                                      <p:cBhvr>
                                        <p:cTn id="227" dur="1000"/>
                                        <p:tgtEl>
                                          <p:spTgt spid="107"/>
                                        </p:tgtEl>
                                      </p:cBhvr>
                                    </p:animEffect>
                                    <p:anim calcmode="lin" valueType="num">
                                      <p:cBhvr>
                                        <p:cTn id="228" dur="1000" fill="hold"/>
                                        <p:tgtEl>
                                          <p:spTgt spid="107"/>
                                        </p:tgtEl>
                                        <p:attrNameLst>
                                          <p:attrName>ppt_x</p:attrName>
                                        </p:attrNameLst>
                                      </p:cBhvr>
                                      <p:tavLst>
                                        <p:tav tm="0">
                                          <p:val>
                                            <p:strVal val="#ppt_x"/>
                                          </p:val>
                                        </p:tav>
                                        <p:tav tm="100000">
                                          <p:val>
                                            <p:strVal val="#ppt_x"/>
                                          </p:val>
                                        </p:tav>
                                      </p:tavLst>
                                    </p:anim>
                                    <p:anim calcmode="lin" valueType="num">
                                      <p:cBhvr>
                                        <p:cTn id="229" dur="1000" fill="hold"/>
                                        <p:tgtEl>
                                          <p:spTgt spid="107"/>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108"/>
                                        </p:tgtEl>
                                        <p:attrNameLst>
                                          <p:attrName>style.visibility</p:attrName>
                                        </p:attrNameLst>
                                      </p:cBhvr>
                                      <p:to>
                                        <p:strVal val="visible"/>
                                      </p:to>
                                    </p:set>
                                    <p:animEffect transition="in" filter="fade">
                                      <p:cBhvr>
                                        <p:cTn id="232" dur="1000"/>
                                        <p:tgtEl>
                                          <p:spTgt spid="108"/>
                                        </p:tgtEl>
                                      </p:cBhvr>
                                    </p:animEffect>
                                    <p:anim calcmode="lin" valueType="num">
                                      <p:cBhvr>
                                        <p:cTn id="233" dur="1000" fill="hold"/>
                                        <p:tgtEl>
                                          <p:spTgt spid="108"/>
                                        </p:tgtEl>
                                        <p:attrNameLst>
                                          <p:attrName>ppt_x</p:attrName>
                                        </p:attrNameLst>
                                      </p:cBhvr>
                                      <p:tavLst>
                                        <p:tav tm="0">
                                          <p:val>
                                            <p:strVal val="#ppt_x"/>
                                          </p:val>
                                        </p:tav>
                                        <p:tav tm="100000">
                                          <p:val>
                                            <p:strVal val="#ppt_x"/>
                                          </p:val>
                                        </p:tav>
                                      </p:tavLst>
                                    </p:anim>
                                    <p:anim calcmode="lin" valueType="num">
                                      <p:cBhvr>
                                        <p:cTn id="234" dur="1000" fill="hold"/>
                                        <p:tgtEl>
                                          <p:spTgt spid="108"/>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109"/>
                                        </p:tgtEl>
                                        <p:attrNameLst>
                                          <p:attrName>style.visibility</p:attrName>
                                        </p:attrNameLst>
                                      </p:cBhvr>
                                      <p:to>
                                        <p:strVal val="visible"/>
                                      </p:to>
                                    </p:set>
                                    <p:animEffect transition="in" filter="fade">
                                      <p:cBhvr>
                                        <p:cTn id="237" dur="1000"/>
                                        <p:tgtEl>
                                          <p:spTgt spid="109"/>
                                        </p:tgtEl>
                                      </p:cBhvr>
                                    </p:animEffect>
                                    <p:anim calcmode="lin" valueType="num">
                                      <p:cBhvr>
                                        <p:cTn id="238" dur="1000" fill="hold"/>
                                        <p:tgtEl>
                                          <p:spTgt spid="109"/>
                                        </p:tgtEl>
                                        <p:attrNameLst>
                                          <p:attrName>ppt_x</p:attrName>
                                        </p:attrNameLst>
                                      </p:cBhvr>
                                      <p:tavLst>
                                        <p:tav tm="0">
                                          <p:val>
                                            <p:strVal val="#ppt_x"/>
                                          </p:val>
                                        </p:tav>
                                        <p:tav tm="100000">
                                          <p:val>
                                            <p:strVal val="#ppt_x"/>
                                          </p:val>
                                        </p:tav>
                                      </p:tavLst>
                                    </p:anim>
                                    <p:anim calcmode="lin" valueType="num">
                                      <p:cBhvr>
                                        <p:cTn id="239" dur="1000" fill="hold"/>
                                        <p:tgtEl>
                                          <p:spTgt spid="109"/>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110"/>
                                        </p:tgtEl>
                                        <p:attrNameLst>
                                          <p:attrName>style.visibility</p:attrName>
                                        </p:attrNameLst>
                                      </p:cBhvr>
                                      <p:to>
                                        <p:strVal val="visible"/>
                                      </p:to>
                                    </p:set>
                                    <p:animEffect transition="in" filter="fade">
                                      <p:cBhvr>
                                        <p:cTn id="242" dur="1000"/>
                                        <p:tgtEl>
                                          <p:spTgt spid="110"/>
                                        </p:tgtEl>
                                      </p:cBhvr>
                                    </p:animEffect>
                                    <p:anim calcmode="lin" valueType="num">
                                      <p:cBhvr>
                                        <p:cTn id="243" dur="1000" fill="hold"/>
                                        <p:tgtEl>
                                          <p:spTgt spid="110"/>
                                        </p:tgtEl>
                                        <p:attrNameLst>
                                          <p:attrName>ppt_x</p:attrName>
                                        </p:attrNameLst>
                                      </p:cBhvr>
                                      <p:tavLst>
                                        <p:tav tm="0">
                                          <p:val>
                                            <p:strVal val="#ppt_x"/>
                                          </p:val>
                                        </p:tav>
                                        <p:tav tm="100000">
                                          <p:val>
                                            <p:strVal val="#ppt_x"/>
                                          </p:val>
                                        </p:tav>
                                      </p:tavLst>
                                    </p:anim>
                                    <p:anim calcmode="lin" valueType="num">
                                      <p:cBhvr>
                                        <p:cTn id="244" dur="1000" fill="hold"/>
                                        <p:tgtEl>
                                          <p:spTgt spid="110"/>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111"/>
                                        </p:tgtEl>
                                        <p:attrNameLst>
                                          <p:attrName>style.visibility</p:attrName>
                                        </p:attrNameLst>
                                      </p:cBhvr>
                                      <p:to>
                                        <p:strVal val="visible"/>
                                      </p:to>
                                    </p:set>
                                    <p:animEffect transition="in" filter="fade">
                                      <p:cBhvr>
                                        <p:cTn id="247" dur="1000"/>
                                        <p:tgtEl>
                                          <p:spTgt spid="111"/>
                                        </p:tgtEl>
                                      </p:cBhvr>
                                    </p:animEffect>
                                    <p:anim calcmode="lin" valueType="num">
                                      <p:cBhvr>
                                        <p:cTn id="248" dur="1000" fill="hold"/>
                                        <p:tgtEl>
                                          <p:spTgt spid="111"/>
                                        </p:tgtEl>
                                        <p:attrNameLst>
                                          <p:attrName>ppt_x</p:attrName>
                                        </p:attrNameLst>
                                      </p:cBhvr>
                                      <p:tavLst>
                                        <p:tav tm="0">
                                          <p:val>
                                            <p:strVal val="#ppt_x"/>
                                          </p:val>
                                        </p:tav>
                                        <p:tav tm="100000">
                                          <p:val>
                                            <p:strVal val="#ppt_x"/>
                                          </p:val>
                                        </p:tav>
                                      </p:tavLst>
                                    </p:anim>
                                    <p:anim calcmode="lin" valueType="num">
                                      <p:cBhvr>
                                        <p:cTn id="249" dur="1000" fill="hold"/>
                                        <p:tgtEl>
                                          <p:spTgt spid="111"/>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12"/>
                                        </p:tgtEl>
                                        <p:attrNameLst>
                                          <p:attrName>style.visibility</p:attrName>
                                        </p:attrNameLst>
                                      </p:cBhvr>
                                      <p:to>
                                        <p:strVal val="visible"/>
                                      </p:to>
                                    </p:set>
                                    <p:animEffect transition="in" filter="fade">
                                      <p:cBhvr>
                                        <p:cTn id="252" dur="1000"/>
                                        <p:tgtEl>
                                          <p:spTgt spid="112"/>
                                        </p:tgtEl>
                                      </p:cBhvr>
                                    </p:animEffect>
                                    <p:anim calcmode="lin" valueType="num">
                                      <p:cBhvr>
                                        <p:cTn id="253" dur="1000" fill="hold"/>
                                        <p:tgtEl>
                                          <p:spTgt spid="112"/>
                                        </p:tgtEl>
                                        <p:attrNameLst>
                                          <p:attrName>ppt_x</p:attrName>
                                        </p:attrNameLst>
                                      </p:cBhvr>
                                      <p:tavLst>
                                        <p:tav tm="0">
                                          <p:val>
                                            <p:strVal val="#ppt_x"/>
                                          </p:val>
                                        </p:tav>
                                        <p:tav tm="100000">
                                          <p:val>
                                            <p:strVal val="#ppt_x"/>
                                          </p:val>
                                        </p:tav>
                                      </p:tavLst>
                                    </p:anim>
                                    <p:anim calcmode="lin" valueType="num">
                                      <p:cBhvr>
                                        <p:cTn id="254" dur="1000" fill="hold"/>
                                        <p:tgtEl>
                                          <p:spTgt spid="112"/>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113"/>
                                        </p:tgtEl>
                                        <p:attrNameLst>
                                          <p:attrName>style.visibility</p:attrName>
                                        </p:attrNameLst>
                                      </p:cBhvr>
                                      <p:to>
                                        <p:strVal val="visible"/>
                                      </p:to>
                                    </p:set>
                                    <p:animEffect transition="in" filter="fade">
                                      <p:cBhvr>
                                        <p:cTn id="257" dur="1000"/>
                                        <p:tgtEl>
                                          <p:spTgt spid="113"/>
                                        </p:tgtEl>
                                      </p:cBhvr>
                                    </p:animEffect>
                                    <p:anim calcmode="lin" valueType="num">
                                      <p:cBhvr>
                                        <p:cTn id="258" dur="1000" fill="hold"/>
                                        <p:tgtEl>
                                          <p:spTgt spid="113"/>
                                        </p:tgtEl>
                                        <p:attrNameLst>
                                          <p:attrName>ppt_x</p:attrName>
                                        </p:attrNameLst>
                                      </p:cBhvr>
                                      <p:tavLst>
                                        <p:tav tm="0">
                                          <p:val>
                                            <p:strVal val="#ppt_x"/>
                                          </p:val>
                                        </p:tav>
                                        <p:tav tm="100000">
                                          <p:val>
                                            <p:strVal val="#ppt_x"/>
                                          </p:val>
                                        </p:tav>
                                      </p:tavLst>
                                    </p:anim>
                                    <p:anim calcmode="lin" valueType="num">
                                      <p:cBhvr>
                                        <p:cTn id="259" dur="1000" fill="hold"/>
                                        <p:tgtEl>
                                          <p:spTgt spid="113"/>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114"/>
                                        </p:tgtEl>
                                        <p:attrNameLst>
                                          <p:attrName>style.visibility</p:attrName>
                                        </p:attrNameLst>
                                      </p:cBhvr>
                                      <p:to>
                                        <p:strVal val="visible"/>
                                      </p:to>
                                    </p:set>
                                    <p:animEffect transition="in" filter="fade">
                                      <p:cBhvr>
                                        <p:cTn id="262" dur="1000"/>
                                        <p:tgtEl>
                                          <p:spTgt spid="114"/>
                                        </p:tgtEl>
                                      </p:cBhvr>
                                    </p:animEffect>
                                    <p:anim calcmode="lin" valueType="num">
                                      <p:cBhvr>
                                        <p:cTn id="263" dur="1000" fill="hold"/>
                                        <p:tgtEl>
                                          <p:spTgt spid="114"/>
                                        </p:tgtEl>
                                        <p:attrNameLst>
                                          <p:attrName>ppt_x</p:attrName>
                                        </p:attrNameLst>
                                      </p:cBhvr>
                                      <p:tavLst>
                                        <p:tav tm="0">
                                          <p:val>
                                            <p:strVal val="#ppt_x"/>
                                          </p:val>
                                        </p:tav>
                                        <p:tav tm="100000">
                                          <p:val>
                                            <p:strVal val="#ppt_x"/>
                                          </p:val>
                                        </p:tav>
                                      </p:tavLst>
                                    </p:anim>
                                    <p:anim calcmode="lin" valueType="num">
                                      <p:cBhvr>
                                        <p:cTn id="264" dur="1000" fill="hold"/>
                                        <p:tgtEl>
                                          <p:spTgt spid="114"/>
                                        </p:tgtEl>
                                        <p:attrNameLst>
                                          <p:attrName>ppt_y</p:attrName>
                                        </p:attrNameLst>
                                      </p:cBhvr>
                                      <p:tavLst>
                                        <p:tav tm="0">
                                          <p:val>
                                            <p:strVal val="#ppt_y+.1"/>
                                          </p:val>
                                        </p:tav>
                                        <p:tav tm="100000">
                                          <p:val>
                                            <p:strVal val="#ppt_y"/>
                                          </p:val>
                                        </p:tav>
                                      </p:tavLst>
                                    </p:anim>
                                  </p:childTnLst>
                                </p:cTn>
                              </p:par>
                              <p:par>
                                <p:cTn id="265" presetID="42" presetClass="entr" presetSubtype="0" fill="hold" nodeType="withEffect">
                                  <p:stCondLst>
                                    <p:cond delay="0"/>
                                  </p:stCondLst>
                                  <p:childTnLst>
                                    <p:set>
                                      <p:cBhvr>
                                        <p:cTn id="266" dur="1" fill="hold">
                                          <p:stCondLst>
                                            <p:cond delay="0"/>
                                          </p:stCondLst>
                                        </p:cTn>
                                        <p:tgtEl>
                                          <p:spTgt spid="115"/>
                                        </p:tgtEl>
                                        <p:attrNameLst>
                                          <p:attrName>style.visibility</p:attrName>
                                        </p:attrNameLst>
                                      </p:cBhvr>
                                      <p:to>
                                        <p:strVal val="visible"/>
                                      </p:to>
                                    </p:set>
                                    <p:animEffect transition="in" filter="fade">
                                      <p:cBhvr>
                                        <p:cTn id="267" dur="1000"/>
                                        <p:tgtEl>
                                          <p:spTgt spid="115"/>
                                        </p:tgtEl>
                                      </p:cBhvr>
                                    </p:animEffect>
                                    <p:anim calcmode="lin" valueType="num">
                                      <p:cBhvr>
                                        <p:cTn id="268" dur="1000" fill="hold"/>
                                        <p:tgtEl>
                                          <p:spTgt spid="115"/>
                                        </p:tgtEl>
                                        <p:attrNameLst>
                                          <p:attrName>ppt_x</p:attrName>
                                        </p:attrNameLst>
                                      </p:cBhvr>
                                      <p:tavLst>
                                        <p:tav tm="0">
                                          <p:val>
                                            <p:strVal val="#ppt_x"/>
                                          </p:val>
                                        </p:tav>
                                        <p:tav tm="100000">
                                          <p:val>
                                            <p:strVal val="#ppt_x"/>
                                          </p:val>
                                        </p:tav>
                                      </p:tavLst>
                                    </p:anim>
                                    <p:anim calcmode="lin" valueType="num">
                                      <p:cBhvr>
                                        <p:cTn id="269" dur="1000" fill="hold"/>
                                        <p:tgtEl>
                                          <p:spTgt spid="115"/>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116"/>
                                        </p:tgtEl>
                                        <p:attrNameLst>
                                          <p:attrName>style.visibility</p:attrName>
                                        </p:attrNameLst>
                                      </p:cBhvr>
                                      <p:to>
                                        <p:strVal val="visible"/>
                                      </p:to>
                                    </p:set>
                                    <p:animEffect transition="in" filter="fade">
                                      <p:cBhvr>
                                        <p:cTn id="272" dur="1000"/>
                                        <p:tgtEl>
                                          <p:spTgt spid="116"/>
                                        </p:tgtEl>
                                      </p:cBhvr>
                                    </p:animEffect>
                                    <p:anim calcmode="lin" valueType="num">
                                      <p:cBhvr>
                                        <p:cTn id="273" dur="1000" fill="hold"/>
                                        <p:tgtEl>
                                          <p:spTgt spid="116"/>
                                        </p:tgtEl>
                                        <p:attrNameLst>
                                          <p:attrName>ppt_x</p:attrName>
                                        </p:attrNameLst>
                                      </p:cBhvr>
                                      <p:tavLst>
                                        <p:tav tm="0">
                                          <p:val>
                                            <p:strVal val="#ppt_x"/>
                                          </p:val>
                                        </p:tav>
                                        <p:tav tm="100000">
                                          <p:val>
                                            <p:strVal val="#ppt_x"/>
                                          </p:val>
                                        </p:tav>
                                      </p:tavLst>
                                    </p:anim>
                                    <p:anim calcmode="lin" valueType="num">
                                      <p:cBhvr>
                                        <p:cTn id="274" dur="1000" fill="hold"/>
                                        <p:tgtEl>
                                          <p:spTgt spid="116"/>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117"/>
                                        </p:tgtEl>
                                        <p:attrNameLst>
                                          <p:attrName>style.visibility</p:attrName>
                                        </p:attrNameLst>
                                      </p:cBhvr>
                                      <p:to>
                                        <p:strVal val="visible"/>
                                      </p:to>
                                    </p:set>
                                    <p:animEffect transition="in" filter="fade">
                                      <p:cBhvr>
                                        <p:cTn id="277" dur="1000"/>
                                        <p:tgtEl>
                                          <p:spTgt spid="117"/>
                                        </p:tgtEl>
                                      </p:cBhvr>
                                    </p:animEffect>
                                    <p:anim calcmode="lin" valueType="num">
                                      <p:cBhvr>
                                        <p:cTn id="278" dur="1000" fill="hold"/>
                                        <p:tgtEl>
                                          <p:spTgt spid="117"/>
                                        </p:tgtEl>
                                        <p:attrNameLst>
                                          <p:attrName>ppt_x</p:attrName>
                                        </p:attrNameLst>
                                      </p:cBhvr>
                                      <p:tavLst>
                                        <p:tav tm="0">
                                          <p:val>
                                            <p:strVal val="#ppt_x"/>
                                          </p:val>
                                        </p:tav>
                                        <p:tav tm="100000">
                                          <p:val>
                                            <p:strVal val="#ppt_x"/>
                                          </p:val>
                                        </p:tav>
                                      </p:tavLst>
                                    </p:anim>
                                    <p:anim calcmode="lin" valueType="num">
                                      <p:cBhvr>
                                        <p:cTn id="279" dur="1000" fill="hold"/>
                                        <p:tgtEl>
                                          <p:spTgt spid="117"/>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118"/>
                                        </p:tgtEl>
                                        <p:attrNameLst>
                                          <p:attrName>style.visibility</p:attrName>
                                        </p:attrNameLst>
                                      </p:cBhvr>
                                      <p:to>
                                        <p:strVal val="visible"/>
                                      </p:to>
                                    </p:set>
                                    <p:animEffect transition="in" filter="fade">
                                      <p:cBhvr>
                                        <p:cTn id="282" dur="1000"/>
                                        <p:tgtEl>
                                          <p:spTgt spid="118"/>
                                        </p:tgtEl>
                                      </p:cBhvr>
                                    </p:animEffect>
                                    <p:anim calcmode="lin" valueType="num">
                                      <p:cBhvr>
                                        <p:cTn id="283" dur="1000" fill="hold"/>
                                        <p:tgtEl>
                                          <p:spTgt spid="118"/>
                                        </p:tgtEl>
                                        <p:attrNameLst>
                                          <p:attrName>ppt_x</p:attrName>
                                        </p:attrNameLst>
                                      </p:cBhvr>
                                      <p:tavLst>
                                        <p:tav tm="0">
                                          <p:val>
                                            <p:strVal val="#ppt_x"/>
                                          </p:val>
                                        </p:tav>
                                        <p:tav tm="100000">
                                          <p:val>
                                            <p:strVal val="#ppt_x"/>
                                          </p:val>
                                        </p:tav>
                                      </p:tavLst>
                                    </p:anim>
                                    <p:anim calcmode="lin" valueType="num">
                                      <p:cBhvr>
                                        <p:cTn id="284" dur="1000" fill="hold"/>
                                        <p:tgtEl>
                                          <p:spTgt spid="118"/>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119"/>
                                        </p:tgtEl>
                                        <p:attrNameLst>
                                          <p:attrName>style.visibility</p:attrName>
                                        </p:attrNameLst>
                                      </p:cBhvr>
                                      <p:to>
                                        <p:strVal val="visible"/>
                                      </p:to>
                                    </p:set>
                                    <p:animEffect transition="in" filter="fade">
                                      <p:cBhvr>
                                        <p:cTn id="287" dur="1000"/>
                                        <p:tgtEl>
                                          <p:spTgt spid="119"/>
                                        </p:tgtEl>
                                      </p:cBhvr>
                                    </p:animEffect>
                                    <p:anim calcmode="lin" valueType="num">
                                      <p:cBhvr>
                                        <p:cTn id="288" dur="1000" fill="hold"/>
                                        <p:tgtEl>
                                          <p:spTgt spid="119"/>
                                        </p:tgtEl>
                                        <p:attrNameLst>
                                          <p:attrName>ppt_x</p:attrName>
                                        </p:attrNameLst>
                                      </p:cBhvr>
                                      <p:tavLst>
                                        <p:tav tm="0">
                                          <p:val>
                                            <p:strVal val="#ppt_x"/>
                                          </p:val>
                                        </p:tav>
                                        <p:tav tm="100000">
                                          <p:val>
                                            <p:strVal val="#ppt_x"/>
                                          </p:val>
                                        </p:tav>
                                      </p:tavLst>
                                    </p:anim>
                                    <p:anim calcmode="lin" valueType="num">
                                      <p:cBhvr>
                                        <p:cTn id="289" dur="1000" fill="hold"/>
                                        <p:tgtEl>
                                          <p:spTgt spid="119"/>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0"/>
                                  </p:stCondLst>
                                  <p:childTnLst>
                                    <p:set>
                                      <p:cBhvr>
                                        <p:cTn id="291" dur="1" fill="hold">
                                          <p:stCondLst>
                                            <p:cond delay="0"/>
                                          </p:stCondLst>
                                        </p:cTn>
                                        <p:tgtEl>
                                          <p:spTgt spid="120"/>
                                        </p:tgtEl>
                                        <p:attrNameLst>
                                          <p:attrName>style.visibility</p:attrName>
                                        </p:attrNameLst>
                                      </p:cBhvr>
                                      <p:to>
                                        <p:strVal val="visible"/>
                                      </p:to>
                                    </p:set>
                                    <p:animEffect transition="in" filter="fade">
                                      <p:cBhvr>
                                        <p:cTn id="292" dur="1000"/>
                                        <p:tgtEl>
                                          <p:spTgt spid="120"/>
                                        </p:tgtEl>
                                      </p:cBhvr>
                                    </p:animEffect>
                                    <p:anim calcmode="lin" valueType="num">
                                      <p:cBhvr>
                                        <p:cTn id="293" dur="1000" fill="hold"/>
                                        <p:tgtEl>
                                          <p:spTgt spid="120"/>
                                        </p:tgtEl>
                                        <p:attrNameLst>
                                          <p:attrName>ppt_x</p:attrName>
                                        </p:attrNameLst>
                                      </p:cBhvr>
                                      <p:tavLst>
                                        <p:tav tm="0">
                                          <p:val>
                                            <p:strVal val="#ppt_x"/>
                                          </p:val>
                                        </p:tav>
                                        <p:tav tm="100000">
                                          <p:val>
                                            <p:strVal val="#ppt_x"/>
                                          </p:val>
                                        </p:tav>
                                      </p:tavLst>
                                    </p:anim>
                                    <p:anim calcmode="lin" valueType="num">
                                      <p:cBhvr>
                                        <p:cTn id="294" dur="1000" fill="hold"/>
                                        <p:tgtEl>
                                          <p:spTgt spid="120"/>
                                        </p:tgtEl>
                                        <p:attrNameLst>
                                          <p:attrName>ppt_y</p:attrName>
                                        </p:attrNameLst>
                                      </p:cBhvr>
                                      <p:tavLst>
                                        <p:tav tm="0">
                                          <p:val>
                                            <p:strVal val="#ppt_y+.1"/>
                                          </p:val>
                                        </p:tav>
                                        <p:tav tm="100000">
                                          <p:val>
                                            <p:strVal val="#ppt_y"/>
                                          </p:val>
                                        </p:tav>
                                      </p:tavLst>
                                    </p:anim>
                                  </p:childTnLst>
                                </p:cTn>
                              </p:par>
                              <p:par>
                                <p:cTn id="295" presetID="42" presetClass="entr" presetSubtype="0" fill="hold" nodeType="withEffect">
                                  <p:stCondLst>
                                    <p:cond delay="0"/>
                                  </p:stCondLst>
                                  <p:childTnLst>
                                    <p:set>
                                      <p:cBhvr>
                                        <p:cTn id="296" dur="1" fill="hold">
                                          <p:stCondLst>
                                            <p:cond delay="0"/>
                                          </p:stCondLst>
                                        </p:cTn>
                                        <p:tgtEl>
                                          <p:spTgt spid="121"/>
                                        </p:tgtEl>
                                        <p:attrNameLst>
                                          <p:attrName>style.visibility</p:attrName>
                                        </p:attrNameLst>
                                      </p:cBhvr>
                                      <p:to>
                                        <p:strVal val="visible"/>
                                      </p:to>
                                    </p:set>
                                    <p:animEffect transition="in" filter="fade">
                                      <p:cBhvr>
                                        <p:cTn id="297" dur="1000"/>
                                        <p:tgtEl>
                                          <p:spTgt spid="121"/>
                                        </p:tgtEl>
                                      </p:cBhvr>
                                    </p:animEffect>
                                    <p:anim calcmode="lin" valueType="num">
                                      <p:cBhvr>
                                        <p:cTn id="298" dur="1000" fill="hold"/>
                                        <p:tgtEl>
                                          <p:spTgt spid="121"/>
                                        </p:tgtEl>
                                        <p:attrNameLst>
                                          <p:attrName>ppt_x</p:attrName>
                                        </p:attrNameLst>
                                      </p:cBhvr>
                                      <p:tavLst>
                                        <p:tav tm="0">
                                          <p:val>
                                            <p:strVal val="#ppt_x"/>
                                          </p:val>
                                        </p:tav>
                                        <p:tav tm="100000">
                                          <p:val>
                                            <p:strVal val="#ppt_x"/>
                                          </p:val>
                                        </p:tav>
                                      </p:tavLst>
                                    </p:anim>
                                    <p:anim calcmode="lin" valueType="num">
                                      <p:cBhvr>
                                        <p:cTn id="299" dur="1000" fill="hold"/>
                                        <p:tgtEl>
                                          <p:spTgt spid="121"/>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122"/>
                                        </p:tgtEl>
                                        <p:attrNameLst>
                                          <p:attrName>style.visibility</p:attrName>
                                        </p:attrNameLst>
                                      </p:cBhvr>
                                      <p:to>
                                        <p:strVal val="visible"/>
                                      </p:to>
                                    </p:set>
                                    <p:animEffect transition="in" filter="fade">
                                      <p:cBhvr>
                                        <p:cTn id="302" dur="1000"/>
                                        <p:tgtEl>
                                          <p:spTgt spid="122"/>
                                        </p:tgtEl>
                                      </p:cBhvr>
                                    </p:animEffect>
                                    <p:anim calcmode="lin" valueType="num">
                                      <p:cBhvr>
                                        <p:cTn id="303" dur="1000" fill="hold"/>
                                        <p:tgtEl>
                                          <p:spTgt spid="122"/>
                                        </p:tgtEl>
                                        <p:attrNameLst>
                                          <p:attrName>ppt_x</p:attrName>
                                        </p:attrNameLst>
                                      </p:cBhvr>
                                      <p:tavLst>
                                        <p:tav tm="0">
                                          <p:val>
                                            <p:strVal val="#ppt_x"/>
                                          </p:val>
                                        </p:tav>
                                        <p:tav tm="100000">
                                          <p:val>
                                            <p:strVal val="#ppt_x"/>
                                          </p:val>
                                        </p:tav>
                                      </p:tavLst>
                                    </p:anim>
                                    <p:anim calcmode="lin" valueType="num">
                                      <p:cBhvr>
                                        <p:cTn id="304" dur="1000" fill="hold"/>
                                        <p:tgtEl>
                                          <p:spTgt spid="122"/>
                                        </p:tgtEl>
                                        <p:attrNameLst>
                                          <p:attrName>ppt_y</p:attrName>
                                        </p:attrNameLst>
                                      </p:cBhvr>
                                      <p:tavLst>
                                        <p:tav tm="0">
                                          <p:val>
                                            <p:strVal val="#ppt_y+.1"/>
                                          </p:val>
                                        </p:tav>
                                        <p:tav tm="100000">
                                          <p:val>
                                            <p:strVal val="#ppt_y"/>
                                          </p:val>
                                        </p:tav>
                                      </p:tavLst>
                                    </p:anim>
                                  </p:childTnLst>
                                </p:cTn>
                              </p:par>
                              <p:par>
                                <p:cTn id="305" presetID="42" presetClass="entr" presetSubtype="0" fill="hold" nodeType="withEffect">
                                  <p:stCondLst>
                                    <p:cond delay="0"/>
                                  </p:stCondLst>
                                  <p:childTnLst>
                                    <p:set>
                                      <p:cBhvr>
                                        <p:cTn id="306" dur="1" fill="hold">
                                          <p:stCondLst>
                                            <p:cond delay="0"/>
                                          </p:stCondLst>
                                        </p:cTn>
                                        <p:tgtEl>
                                          <p:spTgt spid="123"/>
                                        </p:tgtEl>
                                        <p:attrNameLst>
                                          <p:attrName>style.visibility</p:attrName>
                                        </p:attrNameLst>
                                      </p:cBhvr>
                                      <p:to>
                                        <p:strVal val="visible"/>
                                      </p:to>
                                    </p:set>
                                    <p:animEffect transition="in" filter="fade">
                                      <p:cBhvr>
                                        <p:cTn id="307" dur="1000"/>
                                        <p:tgtEl>
                                          <p:spTgt spid="123"/>
                                        </p:tgtEl>
                                      </p:cBhvr>
                                    </p:animEffect>
                                    <p:anim calcmode="lin" valueType="num">
                                      <p:cBhvr>
                                        <p:cTn id="308" dur="1000" fill="hold"/>
                                        <p:tgtEl>
                                          <p:spTgt spid="123"/>
                                        </p:tgtEl>
                                        <p:attrNameLst>
                                          <p:attrName>ppt_x</p:attrName>
                                        </p:attrNameLst>
                                      </p:cBhvr>
                                      <p:tavLst>
                                        <p:tav tm="0">
                                          <p:val>
                                            <p:strVal val="#ppt_x"/>
                                          </p:val>
                                        </p:tav>
                                        <p:tav tm="100000">
                                          <p:val>
                                            <p:strVal val="#ppt_x"/>
                                          </p:val>
                                        </p:tav>
                                      </p:tavLst>
                                    </p:anim>
                                    <p:anim calcmode="lin" valueType="num">
                                      <p:cBhvr>
                                        <p:cTn id="309" dur="1000" fill="hold"/>
                                        <p:tgtEl>
                                          <p:spTgt spid="123"/>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124"/>
                                        </p:tgtEl>
                                        <p:attrNameLst>
                                          <p:attrName>style.visibility</p:attrName>
                                        </p:attrNameLst>
                                      </p:cBhvr>
                                      <p:to>
                                        <p:strVal val="visible"/>
                                      </p:to>
                                    </p:set>
                                    <p:animEffect transition="in" filter="fade">
                                      <p:cBhvr>
                                        <p:cTn id="312" dur="1000"/>
                                        <p:tgtEl>
                                          <p:spTgt spid="124"/>
                                        </p:tgtEl>
                                      </p:cBhvr>
                                    </p:animEffect>
                                    <p:anim calcmode="lin" valueType="num">
                                      <p:cBhvr>
                                        <p:cTn id="313" dur="1000" fill="hold"/>
                                        <p:tgtEl>
                                          <p:spTgt spid="124"/>
                                        </p:tgtEl>
                                        <p:attrNameLst>
                                          <p:attrName>ppt_x</p:attrName>
                                        </p:attrNameLst>
                                      </p:cBhvr>
                                      <p:tavLst>
                                        <p:tav tm="0">
                                          <p:val>
                                            <p:strVal val="#ppt_x"/>
                                          </p:val>
                                        </p:tav>
                                        <p:tav tm="100000">
                                          <p:val>
                                            <p:strVal val="#ppt_x"/>
                                          </p:val>
                                        </p:tav>
                                      </p:tavLst>
                                    </p:anim>
                                    <p:anim calcmode="lin" valueType="num">
                                      <p:cBhvr>
                                        <p:cTn id="314" dur="1000" fill="hold"/>
                                        <p:tgtEl>
                                          <p:spTgt spid="124"/>
                                        </p:tgtEl>
                                        <p:attrNameLst>
                                          <p:attrName>ppt_y</p:attrName>
                                        </p:attrNameLst>
                                      </p:cBhvr>
                                      <p:tavLst>
                                        <p:tav tm="0">
                                          <p:val>
                                            <p:strVal val="#ppt_y+.1"/>
                                          </p:val>
                                        </p:tav>
                                        <p:tav tm="100000">
                                          <p:val>
                                            <p:strVal val="#ppt_y"/>
                                          </p:val>
                                        </p:tav>
                                      </p:tavLst>
                                    </p:anim>
                                  </p:childTnLst>
                                </p:cTn>
                              </p:par>
                              <p:par>
                                <p:cTn id="315" presetID="42" presetClass="entr" presetSubtype="0" fill="hold" nodeType="withEffect">
                                  <p:stCondLst>
                                    <p:cond delay="0"/>
                                  </p:stCondLst>
                                  <p:childTnLst>
                                    <p:set>
                                      <p:cBhvr>
                                        <p:cTn id="316" dur="1" fill="hold">
                                          <p:stCondLst>
                                            <p:cond delay="0"/>
                                          </p:stCondLst>
                                        </p:cTn>
                                        <p:tgtEl>
                                          <p:spTgt spid="127"/>
                                        </p:tgtEl>
                                        <p:attrNameLst>
                                          <p:attrName>style.visibility</p:attrName>
                                        </p:attrNameLst>
                                      </p:cBhvr>
                                      <p:to>
                                        <p:strVal val="visible"/>
                                      </p:to>
                                    </p:set>
                                    <p:animEffect transition="in" filter="fade">
                                      <p:cBhvr>
                                        <p:cTn id="317" dur="1000"/>
                                        <p:tgtEl>
                                          <p:spTgt spid="127"/>
                                        </p:tgtEl>
                                      </p:cBhvr>
                                    </p:animEffect>
                                    <p:anim calcmode="lin" valueType="num">
                                      <p:cBhvr>
                                        <p:cTn id="318" dur="1000" fill="hold"/>
                                        <p:tgtEl>
                                          <p:spTgt spid="127"/>
                                        </p:tgtEl>
                                        <p:attrNameLst>
                                          <p:attrName>ppt_x</p:attrName>
                                        </p:attrNameLst>
                                      </p:cBhvr>
                                      <p:tavLst>
                                        <p:tav tm="0">
                                          <p:val>
                                            <p:strVal val="#ppt_x"/>
                                          </p:val>
                                        </p:tav>
                                        <p:tav tm="100000">
                                          <p:val>
                                            <p:strVal val="#ppt_x"/>
                                          </p:val>
                                        </p:tav>
                                      </p:tavLst>
                                    </p:anim>
                                    <p:anim calcmode="lin" valueType="num">
                                      <p:cBhvr>
                                        <p:cTn id="319" dur="1000" fill="hold"/>
                                        <p:tgtEl>
                                          <p:spTgt spid="127"/>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128"/>
                                        </p:tgtEl>
                                        <p:attrNameLst>
                                          <p:attrName>style.visibility</p:attrName>
                                        </p:attrNameLst>
                                      </p:cBhvr>
                                      <p:to>
                                        <p:strVal val="visible"/>
                                      </p:to>
                                    </p:set>
                                    <p:animEffect transition="in" filter="fade">
                                      <p:cBhvr>
                                        <p:cTn id="322" dur="1000"/>
                                        <p:tgtEl>
                                          <p:spTgt spid="128"/>
                                        </p:tgtEl>
                                      </p:cBhvr>
                                    </p:animEffect>
                                    <p:anim calcmode="lin" valueType="num">
                                      <p:cBhvr>
                                        <p:cTn id="323" dur="1000" fill="hold"/>
                                        <p:tgtEl>
                                          <p:spTgt spid="128"/>
                                        </p:tgtEl>
                                        <p:attrNameLst>
                                          <p:attrName>ppt_x</p:attrName>
                                        </p:attrNameLst>
                                      </p:cBhvr>
                                      <p:tavLst>
                                        <p:tav tm="0">
                                          <p:val>
                                            <p:strVal val="#ppt_x"/>
                                          </p:val>
                                        </p:tav>
                                        <p:tav tm="100000">
                                          <p:val>
                                            <p:strVal val="#ppt_x"/>
                                          </p:val>
                                        </p:tav>
                                      </p:tavLst>
                                    </p:anim>
                                    <p:anim calcmode="lin" valueType="num">
                                      <p:cBhvr>
                                        <p:cTn id="324"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42" presetClass="entr" presetSubtype="0" fill="hold" grpId="0" nodeType="clickEffect">
                                  <p:stCondLst>
                                    <p:cond delay="0"/>
                                  </p:stCondLst>
                                  <p:childTnLst>
                                    <p:set>
                                      <p:cBhvr>
                                        <p:cTn id="328" dur="1" fill="hold">
                                          <p:stCondLst>
                                            <p:cond delay="0"/>
                                          </p:stCondLst>
                                        </p:cTn>
                                        <p:tgtEl>
                                          <p:spTgt spid="24"/>
                                        </p:tgtEl>
                                        <p:attrNameLst>
                                          <p:attrName>style.visibility</p:attrName>
                                        </p:attrNameLst>
                                      </p:cBhvr>
                                      <p:to>
                                        <p:strVal val="visible"/>
                                      </p:to>
                                    </p:set>
                                    <p:animEffect transition="in" filter="fade">
                                      <p:cBhvr>
                                        <p:cTn id="329" dur="1000"/>
                                        <p:tgtEl>
                                          <p:spTgt spid="24"/>
                                        </p:tgtEl>
                                      </p:cBhvr>
                                    </p:animEffect>
                                    <p:anim calcmode="lin" valueType="num">
                                      <p:cBhvr>
                                        <p:cTn id="330" dur="1000" fill="hold"/>
                                        <p:tgtEl>
                                          <p:spTgt spid="24"/>
                                        </p:tgtEl>
                                        <p:attrNameLst>
                                          <p:attrName>ppt_x</p:attrName>
                                        </p:attrNameLst>
                                      </p:cBhvr>
                                      <p:tavLst>
                                        <p:tav tm="0">
                                          <p:val>
                                            <p:strVal val="#ppt_x"/>
                                          </p:val>
                                        </p:tav>
                                        <p:tav tm="100000">
                                          <p:val>
                                            <p:strVal val="#ppt_x"/>
                                          </p:val>
                                        </p:tav>
                                      </p:tavLst>
                                    </p:anim>
                                    <p:anim calcmode="lin" valueType="num">
                                      <p:cBhvr>
                                        <p:cTn id="3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p:bldP spid="53" grpId="0"/>
      <p:bldP spid="61" grpId="0"/>
      <p:bldP spid="63" grpId="0"/>
      <p:bldP spid="65" grpId="0"/>
      <p:bldP spid="67" grpId="0"/>
      <p:bldP spid="69" grpId="0"/>
      <p:bldP spid="74" grpId="0"/>
      <p:bldP spid="76" grpId="0"/>
      <p:bldP spid="78" grpId="0"/>
      <p:bldP spid="80" grpId="0"/>
      <p:bldP spid="82" grpId="0"/>
      <p:bldP spid="84" grpId="0"/>
      <p:bldP spid="88" grpId="0"/>
      <p:bldP spid="90" grpId="0"/>
      <p:bldP spid="92" grpId="0"/>
      <p:bldP spid="94" grpId="0"/>
      <p:bldP spid="98" grpId="0"/>
      <p:bldP spid="100" grpId="0"/>
      <p:bldP spid="102" grpId="0"/>
      <p:bldP spid="104" grpId="0"/>
      <p:bldP spid="106" grpId="0"/>
      <p:bldP spid="108" grpId="0"/>
      <p:bldP spid="110" grpId="0"/>
      <p:bldP spid="112" grpId="0"/>
      <p:bldP spid="114" grpId="0"/>
      <p:bldP spid="116" grpId="0"/>
      <p:bldP spid="118" grpId="0"/>
      <p:bldP spid="120" grpId="0"/>
      <p:bldP spid="122" grpId="0"/>
      <p:bldP spid="124" grpId="0"/>
      <p:bldP spid="128" grpId="0"/>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3655" y="1397001"/>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3" name="Rectangle 2"/>
          <p:cNvSpPr/>
          <p:nvPr/>
        </p:nvSpPr>
        <p:spPr>
          <a:xfrm>
            <a:off x="451333" y="935336"/>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 name="Straight Connector 4"/>
          <p:cNvCxnSpPr/>
          <p:nvPr/>
        </p:nvCxnSpPr>
        <p:spPr>
          <a:xfrm>
            <a:off x="1501788"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1539466"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7" name="Straight Connector 6"/>
          <p:cNvCxnSpPr/>
          <p:nvPr/>
        </p:nvCxnSpPr>
        <p:spPr>
          <a:xfrm>
            <a:off x="2886667" y="185866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2924345" y="139700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9" name="Straight Connector 8"/>
          <p:cNvCxnSpPr/>
          <p:nvPr/>
        </p:nvCxnSpPr>
        <p:spPr>
          <a:xfrm>
            <a:off x="489249"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0" name="Rectangle 9"/>
          <p:cNvSpPr/>
          <p:nvPr/>
        </p:nvSpPr>
        <p:spPr>
          <a:xfrm>
            <a:off x="526927"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1" name="Straight Connector 10"/>
          <p:cNvCxnSpPr/>
          <p:nvPr/>
        </p:nvCxnSpPr>
        <p:spPr>
          <a:xfrm>
            <a:off x="5365419" y="128716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5403097" y="82550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3" name="Straight Connector 12"/>
          <p:cNvCxnSpPr/>
          <p:nvPr/>
        </p:nvCxnSpPr>
        <p:spPr>
          <a:xfrm>
            <a:off x="4289482" y="561592"/>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4327160" y="99927"/>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5" name="Straight Connector 14"/>
          <p:cNvCxnSpPr/>
          <p:nvPr/>
        </p:nvCxnSpPr>
        <p:spPr>
          <a:xfrm>
            <a:off x="3664047" y="1023257"/>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3701725" y="561592"/>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7" name="Straight Connector 16"/>
          <p:cNvCxnSpPr/>
          <p:nvPr/>
        </p:nvCxnSpPr>
        <p:spPr>
          <a:xfrm>
            <a:off x="3892041" y="204009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3929719" y="1578428"/>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9" name="Straight Connector 18"/>
          <p:cNvCxnSpPr/>
          <p:nvPr/>
        </p:nvCxnSpPr>
        <p:spPr>
          <a:xfrm>
            <a:off x="4227677" y="153125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4265355" y="1069593"/>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1" name="Straight Connector 20"/>
          <p:cNvCxnSpPr/>
          <p:nvPr/>
        </p:nvCxnSpPr>
        <p:spPr>
          <a:xfrm>
            <a:off x="1745722" y="1523999"/>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1783400" y="1062334"/>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3" name="Straight Connector 22"/>
          <p:cNvCxnSpPr/>
          <p:nvPr/>
        </p:nvCxnSpPr>
        <p:spPr>
          <a:xfrm>
            <a:off x="1930709" y="93533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1968387" y="473671"/>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5" name="Straight Connector 24"/>
          <p:cNvCxnSpPr/>
          <p:nvPr/>
        </p:nvCxnSpPr>
        <p:spPr>
          <a:xfrm>
            <a:off x="6309281" y="1954269"/>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6309281" y="1397001"/>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7" name="Straight Connector 26"/>
          <p:cNvCxnSpPr/>
          <p:nvPr/>
        </p:nvCxnSpPr>
        <p:spPr>
          <a:xfrm>
            <a:off x="679327" y="4035808"/>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717005" y="357414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29" name="Straight Connector 28"/>
          <p:cNvCxnSpPr/>
          <p:nvPr/>
        </p:nvCxnSpPr>
        <p:spPr>
          <a:xfrm>
            <a:off x="6196009" y="666944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6233687" y="620778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9BBB59"/>
                </a:solidFill>
                <a:effectLst>
                  <a:innerShdw blurRad="69850" dist="43180" dir="5400000">
                    <a:srgbClr val="000000">
                      <a:alpha val="65000"/>
                    </a:srgbClr>
                  </a:innerShdw>
                </a:effectLst>
              </a:rPr>
              <a:t>3:2:2</a:t>
            </a:r>
            <a:endParaRPr lang="en-US" sz="2400" b="1" dirty="0">
              <a:ln w="1905"/>
              <a:solidFill>
                <a:srgbClr val="9BBB59"/>
              </a:solidFill>
              <a:effectLst>
                <a:innerShdw blurRad="69850" dist="43180" dir="5400000">
                  <a:srgbClr val="000000">
                    <a:alpha val="65000"/>
                  </a:srgbClr>
                </a:innerShdw>
              </a:effectLst>
            </a:endParaRPr>
          </a:p>
        </p:txBody>
      </p:sp>
      <p:cxnSp>
        <p:nvCxnSpPr>
          <p:cNvPr id="31" name="Straight Connector 30"/>
          <p:cNvCxnSpPr/>
          <p:nvPr/>
        </p:nvCxnSpPr>
        <p:spPr>
          <a:xfrm>
            <a:off x="3294867" y="4007616"/>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2" name="Rectangle 31"/>
          <p:cNvSpPr/>
          <p:nvPr/>
        </p:nvSpPr>
        <p:spPr>
          <a:xfrm>
            <a:off x="3332545" y="3545951"/>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3" name="Straight Connector 32"/>
          <p:cNvCxnSpPr/>
          <p:nvPr/>
        </p:nvCxnSpPr>
        <p:spPr>
          <a:xfrm>
            <a:off x="3532904" y="3481473"/>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4" name="Rectangle 33"/>
          <p:cNvSpPr/>
          <p:nvPr/>
        </p:nvSpPr>
        <p:spPr>
          <a:xfrm>
            <a:off x="3570582" y="3019808"/>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5" name="Straight Connector 34"/>
          <p:cNvCxnSpPr/>
          <p:nvPr/>
        </p:nvCxnSpPr>
        <p:spPr>
          <a:xfrm>
            <a:off x="658303" y="585190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695981" y="539024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7" name="Straight Connector 36"/>
          <p:cNvCxnSpPr/>
          <p:nvPr/>
        </p:nvCxnSpPr>
        <p:spPr>
          <a:xfrm>
            <a:off x="5002868" y="496904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8" name="Rectangle 37"/>
          <p:cNvSpPr/>
          <p:nvPr/>
        </p:nvSpPr>
        <p:spPr>
          <a:xfrm>
            <a:off x="5040546" y="4507380"/>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9" name="Straight Connector 38"/>
          <p:cNvCxnSpPr/>
          <p:nvPr/>
        </p:nvCxnSpPr>
        <p:spPr>
          <a:xfrm>
            <a:off x="1988612" y="568052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0" name="Rectangle 39"/>
          <p:cNvSpPr/>
          <p:nvPr/>
        </p:nvSpPr>
        <p:spPr>
          <a:xfrm>
            <a:off x="2026290" y="521886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41" name="Straight Connector 40"/>
          <p:cNvCxnSpPr/>
          <p:nvPr/>
        </p:nvCxnSpPr>
        <p:spPr>
          <a:xfrm>
            <a:off x="3380030" y="594401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2" name="Rectangle 41"/>
          <p:cNvSpPr/>
          <p:nvPr/>
        </p:nvSpPr>
        <p:spPr>
          <a:xfrm>
            <a:off x="3417708" y="5482353"/>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3" name="Straight Connector 42"/>
          <p:cNvCxnSpPr/>
          <p:nvPr/>
        </p:nvCxnSpPr>
        <p:spPr>
          <a:xfrm>
            <a:off x="3184698" y="5380247"/>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4" name="Rectangle 43"/>
          <p:cNvSpPr/>
          <p:nvPr/>
        </p:nvSpPr>
        <p:spPr>
          <a:xfrm>
            <a:off x="3241334" y="494117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5" name="Straight Connector 44"/>
          <p:cNvCxnSpPr/>
          <p:nvPr/>
        </p:nvCxnSpPr>
        <p:spPr>
          <a:xfrm>
            <a:off x="1785589" y="6438616"/>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6" name="Rectangle 45"/>
          <p:cNvSpPr/>
          <p:nvPr/>
        </p:nvSpPr>
        <p:spPr>
          <a:xfrm>
            <a:off x="1823267" y="5976951"/>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7" name="Straight Connector 46"/>
          <p:cNvCxnSpPr/>
          <p:nvPr/>
        </p:nvCxnSpPr>
        <p:spPr>
          <a:xfrm>
            <a:off x="4075277" y="544969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4112955" y="4988030"/>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9" name="Straight Connector 48"/>
          <p:cNvCxnSpPr/>
          <p:nvPr/>
        </p:nvCxnSpPr>
        <p:spPr>
          <a:xfrm>
            <a:off x="4580636" y="595755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0" name="Rectangle 49"/>
          <p:cNvSpPr/>
          <p:nvPr/>
        </p:nvSpPr>
        <p:spPr>
          <a:xfrm>
            <a:off x="4618314" y="549588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1" name="Straight Connector 50"/>
          <p:cNvCxnSpPr/>
          <p:nvPr/>
        </p:nvCxnSpPr>
        <p:spPr>
          <a:xfrm>
            <a:off x="4521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2" name="Rectangle 51"/>
          <p:cNvSpPr/>
          <p:nvPr/>
        </p:nvSpPr>
        <p:spPr>
          <a:xfrm>
            <a:off x="489808" y="4757198"/>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3" name="Straight Connector 52"/>
          <p:cNvCxnSpPr/>
          <p:nvPr/>
        </p:nvCxnSpPr>
        <p:spPr>
          <a:xfrm>
            <a:off x="1431617" y="3313722"/>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4" name="Rectangle 53"/>
          <p:cNvSpPr/>
          <p:nvPr/>
        </p:nvSpPr>
        <p:spPr>
          <a:xfrm>
            <a:off x="1469295" y="2852057"/>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5" name="Straight Connector 54"/>
          <p:cNvCxnSpPr/>
          <p:nvPr/>
        </p:nvCxnSpPr>
        <p:spPr>
          <a:xfrm>
            <a:off x="1672317" y="3943138"/>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6" name="Rectangle 55"/>
          <p:cNvSpPr/>
          <p:nvPr/>
        </p:nvSpPr>
        <p:spPr>
          <a:xfrm>
            <a:off x="1709995" y="3481473"/>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7" name="Straight Connector 56"/>
          <p:cNvCxnSpPr/>
          <p:nvPr/>
        </p:nvCxnSpPr>
        <p:spPr>
          <a:xfrm>
            <a:off x="4644119" y="3347775"/>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8" name="Rectangle 57"/>
          <p:cNvSpPr/>
          <p:nvPr/>
        </p:nvSpPr>
        <p:spPr>
          <a:xfrm>
            <a:off x="4681797" y="2886110"/>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9" name="Straight Connector 58"/>
          <p:cNvCxnSpPr/>
          <p:nvPr/>
        </p:nvCxnSpPr>
        <p:spPr>
          <a:xfrm>
            <a:off x="2608050" y="3647269"/>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60" name="Rectangle 59"/>
          <p:cNvSpPr/>
          <p:nvPr/>
        </p:nvSpPr>
        <p:spPr>
          <a:xfrm>
            <a:off x="2645728" y="3185604"/>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61" name="Straight Connector 60"/>
          <p:cNvCxnSpPr/>
          <p:nvPr/>
        </p:nvCxnSpPr>
        <p:spPr>
          <a:xfrm>
            <a:off x="6008420" y="531880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2" name="Rectangle 61"/>
          <p:cNvSpPr/>
          <p:nvPr/>
        </p:nvSpPr>
        <p:spPr>
          <a:xfrm>
            <a:off x="5993786" y="487048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3" name="Straight Connector 62"/>
          <p:cNvCxnSpPr/>
          <p:nvPr/>
        </p:nvCxnSpPr>
        <p:spPr>
          <a:xfrm>
            <a:off x="6084014" y="595755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4" name="Rectangle 63"/>
          <p:cNvSpPr/>
          <p:nvPr/>
        </p:nvSpPr>
        <p:spPr>
          <a:xfrm>
            <a:off x="6121692" y="5473416"/>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5" name="Straight Connector 64"/>
          <p:cNvCxnSpPr/>
          <p:nvPr/>
        </p:nvCxnSpPr>
        <p:spPr>
          <a:xfrm>
            <a:off x="17113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6" name="Rectangle 65"/>
          <p:cNvSpPr/>
          <p:nvPr/>
        </p:nvSpPr>
        <p:spPr>
          <a:xfrm>
            <a:off x="1749008" y="475719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7" name="Straight Connector 66"/>
          <p:cNvCxnSpPr/>
          <p:nvPr/>
        </p:nvCxnSpPr>
        <p:spPr>
          <a:xfrm>
            <a:off x="247072" y="3237241"/>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70" name="Rounded Rectangle 69"/>
          <p:cNvSpPr/>
          <p:nvPr/>
        </p:nvSpPr>
        <p:spPr>
          <a:xfrm>
            <a:off x="120754" y="2234328"/>
            <a:ext cx="8695765" cy="343647"/>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Genomic Content Sample A</a:t>
            </a:r>
            <a:endParaRPr lang="en-US" dirty="0"/>
          </a:p>
        </p:txBody>
      </p:sp>
      <p:sp>
        <p:nvSpPr>
          <p:cNvPr id="71" name="Rounded Rectangle 70"/>
          <p:cNvSpPr/>
          <p:nvPr/>
        </p:nvSpPr>
        <p:spPr>
          <a:xfrm>
            <a:off x="233721" y="4226760"/>
            <a:ext cx="8695765" cy="343647"/>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Genomic Content Sample B</a:t>
            </a:r>
            <a:endParaRPr lang="en-US" dirty="0"/>
          </a:p>
        </p:txBody>
      </p:sp>
      <p:sp>
        <p:nvSpPr>
          <p:cNvPr id="72" name="Rounded Rectangle 71"/>
          <p:cNvSpPr/>
          <p:nvPr/>
        </p:nvSpPr>
        <p:spPr>
          <a:xfrm>
            <a:off x="284750" y="6438616"/>
            <a:ext cx="8695765" cy="343647"/>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Genomic Content Sample C</a:t>
            </a:r>
            <a:endParaRPr lang="en-US" dirty="0"/>
          </a:p>
        </p:txBody>
      </p:sp>
      <p:sp>
        <p:nvSpPr>
          <p:cNvPr id="73" name="Rectangle 72"/>
          <p:cNvSpPr/>
          <p:nvPr/>
        </p:nvSpPr>
        <p:spPr>
          <a:xfrm>
            <a:off x="247072" y="2807678"/>
            <a:ext cx="822461" cy="461665"/>
          </a:xfrm>
          <a:prstGeom prst="rect">
            <a:avLst/>
          </a:prstGeom>
          <a:noFill/>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sp>
        <p:nvSpPr>
          <p:cNvPr id="74" name="Rounded Rectangle 73"/>
          <p:cNvSpPr/>
          <p:nvPr/>
        </p:nvSpPr>
        <p:spPr>
          <a:xfrm>
            <a:off x="3067537" y="195106"/>
            <a:ext cx="2448831" cy="6758073"/>
          </a:xfrm>
          <a:prstGeom prst="roundRect">
            <a:avLst/>
          </a:prstGeom>
          <a:solidFill>
            <a:schemeClr val="accent5">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ed Rectangle 74"/>
          <p:cNvSpPr/>
          <p:nvPr/>
        </p:nvSpPr>
        <p:spPr>
          <a:xfrm>
            <a:off x="5639617" y="99927"/>
            <a:ext cx="2358639" cy="6758073"/>
          </a:xfrm>
          <a:prstGeom prst="roundRect">
            <a:avLst/>
          </a:prstGeom>
          <a:solidFill>
            <a:schemeClr val="accent5">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a:off x="120754" y="195106"/>
            <a:ext cx="2803591" cy="6758073"/>
          </a:xfrm>
          <a:prstGeom prst="roundRect">
            <a:avLst/>
          </a:prstGeom>
          <a:solidFill>
            <a:schemeClr val="accent5">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526927" y="5495889"/>
            <a:ext cx="2154528" cy="584776"/>
          </a:xfrm>
          <a:prstGeom prst="rect">
            <a:avLst/>
          </a:prstGeom>
          <a:solidFill>
            <a:schemeClr val="accent5">
              <a:lumMod val="60000"/>
              <a:lumOff val="40000"/>
              <a:alpha val="50000"/>
            </a:schemeClr>
          </a:solidFill>
        </p:spPr>
        <p:txBody>
          <a:bodyPr wrap="square" rtlCol="0">
            <a:spAutoFit/>
          </a:bodyPr>
          <a:lstStyle/>
          <a:p>
            <a:r>
              <a:rPr lang="en-US" sz="3200" dirty="0" smtClean="0">
                <a:solidFill>
                  <a:srgbClr val="3366FF"/>
                </a:solidFill>
              </a:rPr>
              <a:t>Super bin 1</a:t>
            </a:r>
            <a:endParaRPr lang="en-US" sz="3200" dirty="0">
              <a:solidFill>
                <a:srgbClr val="3366FF"/>
              </a:solidFill>
            </a:endParaRPr>
          </a:p>
        </p:txBody>
      </p:sp>
      <p:sp>
        <p:nvSpPr>
          <p:cNvPr id="78" name="TextBox 77"/>
          <p:cNvSpPr txBox="1"/>
          <p:nvPr/>
        </p:nvSpPr>
        <p:spPr>
          <a:xfrm>
            <a:off x="3285642" y="5853840"/>
            <a:ext cx="2154528" cy="584776"/>
          </a:xfrm>
          <a:prstGeom prst="rect">
            <a:avLst/>
          </a:prstGeom>
          <a:solidFill>
            <a:schemeClr val="accent5">
              <a:lumMod val="60000"/>
              <a:lumOff val="40000"/>
              <a:alpha val="50000"/>
            </a:schemeClr>
          </a:solidFill>
        </p:spPr>
        <p:txBody>
          <a:bodyPr wrap="square" rtlCol="0">
            <a:spAutoFit/>
          </a:bodyPr>
          <a:lstStyle/>
          <a:p>
            <a:r>
              <a:rPr lang="en-US" sz="3200" dirty="0" smtClean="0">
                <a:solidFill>
                  <a:srgbClr val="3366FF"/>
                </a:solidFill>
              </a:rPr>
              <a:t>Super bin 2</a:t>
            </a:r>
            <a:endParaRPr lang="en-US" sz="3200" dirty="0">
              <a:solidFill>
                <a:srgbClr val="3366FF"/>
              </a:solidFill>
            </a:endParaRPr>
          </a:p>
        </p:txBody>
      </p:sp>
      <p:sp>
        <p:nvSpPr>
          <p:cNvPr id="79" name="TextBox 78"/>
          <p:cNvSpPr txBox="1"/>
          <p:nvPr/>
        </p:nvSpPr>
        <p:spPr>
          <a:xfrm>
            <a:off x="5738983" y="5788277"/>
            <a:ext cx="2154528" cy="584776"/>
          </a:xfrm>
          <a:prstGeom prst="rect">
            <a:avLst/>
          </a:prstGeom>
          <a:solidFill>
            <a:schemeClr val="accent5">
              <a:lumMod val="60000"/>
              <a:lumOff val="40000"/>
              <a:alpha val="50000"/>
            </a:schemeClr>
          </a:solidFill>
        </p:spPr>
        <p:txBody>
          <a:bodyPr wrap="square" rtlCol="0">
            <a:spAutoFit/>
          </a:bodyPr>
          <a:lstStyle/>
          <a:p>
            <a:r>
              <a:rPr lang="en-US" sz="3200" dirty="0" smtClean="0">
                <a:solidFill>
                  <a:srgbClr val="3366FF"/>
                </a:solidFill>
              </a:rPr>
              <a:t>Super bin 3</a:t>
            </a:r>
            <a:endParaRPr lang="en-US" sz="3200" dirty="0">
              <a:solidFill>
                <a:srgbClr val="3366FF"/>
              </a:solidFill>
            </a:endParaRPr>
          </a:p>
        </p:txBody>
      </p:sp>
      <p:sp>
        <p:nvSpPr>
          <p:cNvPr id="80" name="TextBox 79"/>
          <p:cNvSpPr txBox="1"/>
          <p:nvPr/>
        </p:nvSpPr>
        <p:spPr>
          <a:xfrm>
            <a:off x="1002136" y="3574143"/>
            <a:ext cx="6574692" cy="369332"/>
          </a:xfrm>
          <a:prstGeom prst="rect">
            <a:avLst/>
          </a:prstGeom>
          <a:solidFill>
            <a:schemeClr val="tx2">
              <a:lumMod val="60000"/>
              <a:lumOff val="40000"/>
            </a:schemeClr>
          </a:solidFill>
        </p:spPr>
        <p:txBody>
          <a:bodyPr wrap="square" rtlCol="0">
            <a:spAutoFit/>
          </a:bodyPr>
          <a:lstStyle/>
          <a:p>
            <a:pPr algn="ctr"/>
            <a:r>
              <a:rPr lang="en-US" dirty="0" smtClean="0"/>
              <a:t>Do the reads in each bin cover the same </a:t>
            </a:r>
            <a:r>
              <a:rPr lang="en-US" dirty="0" smtClean="0"/>
              <a:t>size of </a:t>
            </a:r>
            <a:r>
              <a:rPr lang="en-US" dirty="0" smtClean="0"/>
              <a:t>genomic region?</a:t>
            </a:r>
            <a:endParaRPr lang="en-US" dirty="0"/>
          </a:p>
        </p:txBody>
      </p:sp>
      <p:sp>
        <p:nvSpPr>
          <p:cNvPr id="81" name="TextBox 80"/>
          <p:cNvSpPr txBox="1"/>
          <p:nvPr/>
        </p:nvSpPr>
        <p:spPr>
          <a:xfrm>
            <a:off x="978009" y="4138048"/>
            <a:ext cx="6574692" cy="369332"/>
          </a:xfrm>
          <a:prstGeom prst="rect">
            <a:avLst/>
          </a:prstGeom>
          <a:solidFill>
            <a:srgbClr val="558ED5"/>
          </a:solidFill>
        </p:spPr>
        <p:txBody>
          <a:bodyPr wrap="square" rtlCol="0">
            <a:spAutoFit/>
          </a:bodyPr>
          <a:lstStyle/>
          <a:p>
            <a:pPr algn="ctr"/>
            <a:r>
              <a:rPr lang="en-US" dirty="0" smtClean="0"/>
              <a:t>6 reads with coverage of 3 in the sample where they are from</a:t>
            </a:r>
            <a:endParaRPr lang="en-US" dirty="0"/>
          </a:p>
        </p:txBody>
      </p:sp>
      <p:sp>
        <p:nvSpPr>
          <p:cNvPr id="82" name="TextBox 81"/>
          <p:cNvSpPr txBox="1"/>
          <p:nvPr/>
        </p:nvSpPr>
        <p:spPr>
          <a:xfrm>
            <a:off x="952823" y="5104084"/>
            <a:ext cx="6574692" cy="369332"/>
          </a:xfrm>
          <a:prstGeom prst="rect">
            <a:avLst/>
          </a:prstGeom>
          <a:solidFill>
            <a:srgbClr val="558ED5"/>
          </a:solidFill>
        </p:spPr>
        <p:txBody>
          <a:bodyPr wrap="square" rtlCol="0">
            <a:spAutoFit/>
          </a:bodyPr>
          <a:lstStyle/>
          <a:p>
            <a:pPr algn="ctr"/>
            <a:r>
              <a:rPr lang="en-US" dirty="0" smtClean="0"/>
              <a:t>2 reads with coverage of 2 in the sample where they are from</a:t>
            </a:r>
            <a:endParaRPr lang="en-US" dirty="0"/>
          </a:p>
        </p:txBody>
      </p:sp>
      <p:sp>
        <p:nvSpPr>
          <p:cNvPr id="83" name="TextBox 82"/>
          <p:cNvSpPr txBox="1"/>
          <p:nvPr/>
        </p:nvSpPr>
        <p:spPr>
          <a:xfrm>
            <a:off x="2087509" y="4618698"/>
            <a:ext cx="4134993" cy="369332"/>
          </a:xfrm>
          <a:prstGeom prst="rect">
            <a:avLst/>
          </a:prstGeom>
          <a:solidFill>
            <a:srgbClr val="558ED5"/>
          </a:solidFill>
        </p:spPr>
        <p:txBody>
          <a:bodyPr wrap="square" rtlCol="0">
            <a:spAutoFit/>
          </a:bodyPr>
          <a:lstStyle/>
          <a:p>
            <a:pPr algn="ctr"/>
            <a:r>
              <a:rPr lang="en-US" dirty="0" smtClean="0"/>
              <a:t>VS</a:t>
            </a:r>
            <a:endParaRPr lang="en-US" dirty="0"/>
          </a:p>
        </p:txBody>
      </p:sp>
      <p:sp>
        <p:nvSpPr>
          <p:cNvPr id="84" name="TextBox 83"/>
          <p:cNvSpPr txBox="1"/>
          <p:nvPr/>
        </p:nvSpPr>
        <p:spPr>
          <a:xfrm>
            <a:off x="489249" y="2040093"/>
            <a:ext cx="1878101" cy="369332"/>
          </a:xfrm>
          <a:prstGeom prst="rect">
            <a:avLst/>
          </a:prstGeom>
          <a:noFill/>
        </p:spPr>
        <p:txBody>
          <a:bodyPr wrap="square" rtlCol="0">
            <a:spAutoFit/>
          </a:bodyPr>
          <a:lstStyle/>
          <a:p>
            <a:pPr algn="ctr"/>
            <a:r>
              <a:rPr lang="en-US" dirty="0" smtClean="0"/>
              <a:t>6/3 = 2</a:t>
            </a:r>
            <a:endParaRPr lang="en-US" dirty="0"/>
          </a:p>
        </p:txBody>
      </p:sp>
      <p:sp>
        <p:nvSpPr>
          <p:cNvPr id="85" name="TextBox 84"/>
          <p:cNvSpPr txBox="1"/>
          <p:nvPr/>
        </p:nvSpPr>
        <p:spPr>
          <a:xfrm>
            <a:off x="5738983" y="2049662"/>
            <a:ext cx="1878101" cy="369332"/>
          </a:xfrm>
          <a:prstGeom prst="rect">
            <a:avLst/>
          </a:prstGeom>
          <a:noFill/>
        </p:spPr>
        <p:txBody>
          <a:bodyPr wrap="square" rtlCol="0">
            <a:spAutoFit/>
          </a:bodyPr>
          <a:lstStyle/>
          <a:p>
            <a:pPr algn="r"/>
            <a:r>
              <a:rPr lang="en-US" dirty="0" smtClean="0"/>
              <a:t>2/2 = 1</a:t>
            </a:r>
            <a:endParaRPr lang="en-US" dirty="0"/>
          </a:p>
        </p:txBody>
      </p:sp>
      <p:sp>
        <p:nvSpPr>
          <p:cNvPr id="86" name="TextBox 85"/>
          <p:cNvSpPr txBox="1"/>
          <p:nvPr/>
        </p:nvSpPr>
        <p:spPr>
          <a:xfrm>
            <a:off x="3347114" y="2038991"/>
            <a:ext cx="1878101" cy="369332"/>
          </a:xfrm>
          <a:prstGeom prst="rect">
            <a:avLst/>
          </a:prstGeom>
          <a:noFill/>
        </p:spPr>
        <p:txBody>
          <a:bodyPr wrap="square" rtlCol="0">
            <a:spAutoFit/>
          </a:bodyPr>
          <a:lstStyle/>
          <a:p>
            <a:pPr algn="ctr"/>
            <a:r>
              <a:rPr lang="en-US" dirty="0"/>
              <a:t>4</a:t>
            </a:r>
            <a:r>
              <a:rPr lang="en-US" dirty="0" smtClean="0"/>
              <a:t>/2 = 2</a:t>
            </a:r>
            <a:endParaRPr lang="en-US" dirty="0"/>
          </a:p>
        </p:txBody>
      </p:sp>
      <p:sp>
        <p:nvSpPr>
          <p:cNvPr id="87" name="Rectangle 86"/>
          <p:cNvSpPr/>
          <p:nvPr/>
        </p:nvSpPr>
        <p:spPr>
          <a:xfrm>
            <a:off x="1594036" y="2623012"/>
            <a:ext cx="4941580" cy="400110"/>
          </a:xfrm>
          <a:prstGeom prst="rect">
            <a:avLst/>
          </a:prstGeom>
        </p:spPr>
        <p:txBody>
          <a:bodyPr wrap="square">
            <a:spAutoFit/>
          </a:bodyPr>
          <a:lstStyle/>
          <a:p>
            <a:pPr algn="ctr"/>
            <a:r>
              <a:rPr lang="en-US" sz="2000" b="1" dirty="0" smtClean="0">
                <a:solidFill>
                  <a:srgbClr val="0000FF"/>
                </a:solidFill>
              </a:rPr>
              <a:t>IGS(informative genomic segment) </a:t>
            </a:r>
            <a:endParaRPr lang="en-US" sz="2000" b="1" dirty="0">
              <a:solidFill>
                <a:srgbClr val="0000FF"/>
              </a:solidFill>
            </a:endParaRPr>
          </a:p>
        </p:txBody>
      </p:sp>
    </p:spTree>
    <p:custDataLst>
      <p:tags r:id="rId1"/>
    </p:custDataLst>
    <p:extLst>
      <p:ext uri="{BB962C8B-B14F-4D97-AF65-F5344CB8AC3E}">
        <p14:creationId xmlns:p14="http://schemas.microsoft.com/office/powerpoint/2010/main" val="3717591450"/>
      </p:ext>
    </p:extLst>
  </p:cSld>
  <p:clrMapOvr>
    <a:masterClrMapping/>
  </p:clrMapOvr>
  <mc:AlternateContent xmlns:mc="http://schemas.openxmlformats.org/markup-compatibility/2006">
    <mc:Choice xmlns:p14="http://schemas.microsoft.com/office/powerpoint/2010/main" Requires="p14">
      <p:transition spd="slow" p14:dur="2000" advTm="86959"/>
    </mc:Choice>
    <mc:Fallback>
      <p:transition xmlns:p14="http://schemas.microsoft.com/office/powerpoint/2010/main" spd="slow" advTm="8695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4.81481E-6 L -0.19653 -0.14282 " pathEditMode="relative" rAng="0" ptsTypes="AA">
                                      <p:cBhvr>
                                        <p:cTn id="6" dur="2000" fill="hold"/>
                                        <p:tgtEl>
                                          <p:spTgt spid="7"/>
                                        </p:tgtEl>
                                        <p:attrNameLst>
                                          <p:attrName>ppt_x</p:attrName>
                                          <p:attrName>ppt_y</p:attrName>
                                        </p:attrNameLst>
                                      </p:cBhvr>
                                      <p:rCtr x="-9826" y="-7153"/>
                                    </p:animMotion>
                                  </p:childTnLst>
                                </p:cTn>
                              </p:par>
                              <p:par>
                                <p:cTn id="7" presetID="42" presetClass="path" presetSubtype="0" accel="50000" decel="50000" fill="hold" grpId="0" nodeType="withEffect">
                                  <p:stCondLst>
                                    <p:cond delay="0"/>
                                  </p:stCondLst>
                                  <p:childTnLst>
                                    <p:animMotion origin="layout" path="M 3.05556E-6 1.48148E-6 L -0.19445 -0.14283 " pathEditMode="relative" rAng="0" ptsTypes="AA">
                                      <p:cBhvr>
                                        <p:cTn id="8" dur="2000" fill="hold"/>
                                        <p:tgtEl>
                                          <p:spTgt spid="8"/>
                                        </p:tgtEl>
                                        <p:attrNameLst>
                                          <p:attrName>ppt_x</p:attrName>
                                          <p:attrName>ppt_y</p:attrName>
                                        </p:attrNameLst>
                                      </p:cBhvr>
                                      <p:rCtr x="-9722" y="-7153"/>
                                    </p:animMotion>
                                  </p:childTnLst>
                                </p:cTn>
                              </p:par>
                              <p:par>
                                <p:cTn id="9" presetID="42" presetClass="path" presetSubtype="0" accel="50000" decel="50000" fill="hold" nodeType="withEffect">
                                  <p:stCondLst>
                                    <p:cond delay="0"/>
                                  </p:stCondLst>
                                  <p:childTnLst>
                                    <p:animMotion origin="layout" path="M 1.11111E-6 -4.44444E-6 L -0.40278 0.0125 " pathEditMode="relative" rAng="0" ptsTypes="AA">
                                      <p:cBhvr>
                                        <p:cTn id="10" dur="2000" fill="hold"/>
                                        <p:tgtEl>
                                          <p:spTgt spid="13"/>
                                        </p:tgtEl>
                                        <p:attrNameLst>
                                          <p:attrName>ppt_x</p:attrName>
                                          <p:attrName>ppt_y</p:attrName>
                                        </p:attrNameLst>
                                      </p:cBhvr>
                                      <p:rCtr x="-20139" y="625"/>
                                    </p:animMotion>
                                  </p:childTnLst>
                                </p:cTn>
                              </p:par>
                              <p:par>
                                <p:cTn id="11" presetID="42" presetClass="path" presetSubtype="0" accel="50000" decel="50000" fill="hold" grpId="0" nodeType="withEffect">
                                  <p:stCondLst>
                                    <p:cond delay="0"/>
                                  </p:stCondLst>
                                  <p:childTnLst>
                                    <p:animMotion origin="layout" path="M 8.33333E-7 1.85185E-6 L -0.39688 0.01342 " pathEditMode="relative" rAng="0" ptsTypes="AA">
                                      <p:cBhvr>
                                        <p:cTn id="12" dur="2000" fill="hold"/>
                                        <p:tgtEl>
                                          <p:spTgt spid="14"/>
                                        </p:tgtEl>
                                        <p:attrNameLst>
                                          <p:attrName>ppt_x</p:attrName>
                                          <p:attrName>ppt_y</p:attrName>
                                        </p:attrNameLst>
                                      </p:cBhvr>
                                      <p:rCtr x="-19844" y="671"/>
                                    </p:animMotion>
                                  </p:childTnLst>
                                </p:cTn>
                              </p:par>
                              <p:par>
                                <p:cTn id="13" presetID="42" presetClass="path" presetSubtype="0" accel="50000" decel="50000" fill="hold" nodeType="withEffect">
                                  <p:stCondLst>
                                    <p:cond delay="0"/>
                                  </p:stCondLst>
                                  <p:childTnLst>
                                    <p:animMotion origin="layout" path="M 2.77778E-6 -1.48148E-6 L -0.3691 -0.02176 " pathEditMode="relative" rAng="0" ptsTypes="AA">
                                      <p:cBhvr>
                                        <p:cTn id="14" dur="2000" fill="hold"/>
                                        <p:tgtEl>
                                          <p:spTgt spid="11"/>
                                        </p:tgtEl>
                                        <p:attrNameLst>
                                          <p:attrName>ppt_x</p:attrName>
                                          <p:attrName>ppt_y</p:attrName>
                                        </p:attrNameLst>
                                      </p:cBhvr>
                                      <p:rCtr x="-18455" y="-1088"/>
                                    </p:animMotion>
                                  </p:childTnLst>
                                </p:cTn>
                              </p:par>
                              <p:par>
                                <p:cTn id="15" presetID="42" presetClass="path" presetSubtype="0" accel="50000" decel="50000" fill="hold" grpId="0" nodeType="withEffect">
                                  <p:stCondLst>
                                    <p:cond delay="0"/>
                                  </p:stCondLst>
                                  <p:childTnLst>
                                    <p:animMotion origin="layout" path="M 2.5E-6 4.81481E-6 L -0.36823 -0.0257 " pathEditMode="relative" rAng="0" ptsTypes="AA">
                                      <p:cBhvr>
                                        <p:cTn id="16" dur="2000" fill="hold"/>
                                        <p:tgtEl>
                                          <p:spTgt spid="12"/>
                                        </p:tgtEl>
                                        <p:attrNameLst>
                                          <p:attrName>ppt_x</p:attrName>
                                          <p:attrName>ppt_y</p:attrName>
                                        </p:attrNameLst>
                                      </p:cBhvr>
                                      <p:rCtr x="-18420" y="-1296"/>
                                    </p:animMotion>
                                  </p:childTnLst>
                                </p:cTn>
                              </p:par>
                              <p:par>
                                <p:cTn id="17" presetID="42" presetClass="path" presetSubtype="0" accel="50000" decel="50000" fill="hold" nodeType="withEffect">
                                  <p:stCondLst>
                                    <p:cond delay="0"/>
                                  </p:stCondLst>
                                  <p:childTnLst>
                                    <p:animMotion origin="layout" path="M 0 -2.22222E-6 L 0.49913 0.0338 " pathEditMode="relative" rAng="0" ptsTypes="AA">
                                      <p:cBhvr>
                                        <p:cTn id="18" dur="2000" fill="hold"/>
                                        <p:tgtEl>
                                          <p:spTgt spid="23"/>
                                        </p:tgtEl>
                                        <p:attrNameLst>
                                          <p:attrName>ppt_x</p:attrName>
                                          <p:attrName>ppt_y</p:attrName>
                                        </p:attrNameLst>
                                      </p:cBhvr>
                                      <p:rCtr x="24948" y="1690"/>
                                    </p:animMotion>
                                  </p:childTnLst>
                                </p:cTn>
                              </p:par>
                              <p:par>
                                <p:cTn id="19" presetID="42" presetClass="path" presetSubtype="0" accel="50000" decel="50000" fill="hold" grpId="0" nodeType="withEffect">
                                  <p:stCondLst>
                                    <p:cond delay="0"/>
                                  </p:stCondLst>
                                  <p:childTnLst>
                                    <p:animMotion origin="layout" path="M 0 -2.22222E-6 L 0.49028 0.03866 " pathEditMode="relative" rAng="0" ptsTypes="AA">
                                      <p:cBhvr>
                                        <p:cTn id="20" dur="2000" fill="hold"/>
                                        <p:tgtEl>
                                          <p:spTgt spid="24"/>
                                        </p:tgtEl>
                                        <p:attrNameLst>
                                          <p:attrName>ppt_x</p:attrName>
                                          <p:attrName>ppt_y</p:attrName>
                                        </p:attrNameLst>
                                      </p:cBhvr>
                                      <p:rCtr x="24514" y="1921"/>
                                    </p:animMotion>
                                  </p:childTnLst>
                                </p:cTn>
                              </p:par>
                              <p:par>
                                <p:cTn id="21" presetID="42" presetClass="path" presetSubtype="0" accel="50000" decel="50000" fill="hold" nodeType="withEffect">
                                  <p:stCondLst>
                                    <p:cond delay="0"/>
                                  </p:stCondLst>
                                  <p:childTnLst>
                                    <p:animMotion origin="layout" path="M 1.14544E-7 -3.67446E-6 L 0.18743 0.01528 " pathEditMode="relative" rAng="0" ptsTypes="AA">
                                      <p:cBhvr>
                                        <p:cTn id="22" dur="2000" fill="hold"/>
                                        <p:tgtEl>
                                          <p:spTgt spid="21"/>
                                        </p:tgtEl>
                                        <p:attrNameLst>
                                          <p:attrName>ppt_x</p:attrName>
                                          <p:attrName>ppt_y</p:attrName>
                                        </p:attrNameLst>
                                      </p:cBhvr>
                                      <p:rCtr x="9372" y="764"/>
                                    </p:animMotion>
                                  </p:childTnLst>
                                </p:cTn>
                              </p:par>
                              <p:par>
                                <p:cTn id="23" presetID="42" presetClass="path" presetSubtype="0" accel="50000" decel="50000" fill="hold" grpId="0" nodeType="withEffect">
                                  <p:stCondLst>
                                    <p:cond delay="0"/>
                                  </p:stCondLst>
                                  <p:childTnLst>
                                    <p:animMotion origin="layout" path="M 2.72475E-6 4.46863E-7 L 0.18535 0.01134 " pathEditMode="relative" rAng="0" ptsTypes="AA">
                                      <p:cBhvr>
                                        <p:cTn id="24" dur="2000" fill="hold"/>
                                        <p:tgtEl>
                                          <p:spTgt spid="22"/>
                                        </p:tgtEl>
                                        <p:attrNameLst>
                                          <p:attrName>ppt_x</p:attrName>
                                          <p:attrName>ppt_y</p:attrName>
                                        </p:attrNameLst>
                                      </p:cBhvr>
                                      <p:rCtr x="9268" y="556"/>
                                    </p:animMotion>
                                  </p:childTnLst>
                                </p:cTn>
                              </p:par>
                              <p:par>
                                <p:cTn id="25" presetID="42" presetClass="path" presetSubtype="0" accel="50000" decel="50000" fill="hold" nodeType="withEffect">
                                  <p:stCondLst>
                                    <p:cond delay="0"/>
                                  </p:stCondLst>
                                  <p:childTnLst>
                                    <p:animMotion origin="layout" path="M -4.05832E-6 -6.15456E-7 L -0.22878 0.02429 " pathEditMode="relative" rAng="0" ptsTypes="AA">
                                      <p:cBhvr>
                                        <p:cTn id="26" dur="2000" fill="hold"/>
                                        <p:tgtEl>
                                          <p:spTgt spid="33"/>
                                        </p:tgtEl>
                                        <p:attrNameLst>
                                          <p:attrName>ppt_x</p:attrName>
                                          <p:attrName>ppt_y</p:attrName>
                                        </p:attrNameLst>
                                      </p:cBhvr>
                                      <p:rCtr x="-11439" y="1203"/>
                                    </p:animMotion>
                                  </p:childTnLst>
                                </p:cTn>
                              </p:par>
                              <p:par>
                                <p:cTn id="27" presetID="42" presetClass="path" presetSubtype="0" accel="50000" decel="50000" fill="hold" grpId="0" nodeType="withEffect">
                                  <p:stCondLst>
                                    <p:cond delay="0"/>
                                  </p:stCondLst>
                                  <p:childTnLst>
                                    <p:animMotion origin="layout" path="M 4.4672E-6 -2.30377E-6 L -0.22666 0.02779 " pathEditMode="relative" rAng="0" ptsTypes="AA">
                                      <p:cBhvr>
                                        <p:cTn id="28" dur="2000" fill="hold"/>
                                        <p:tgtEl>
                                          <p:spTgt spid="34"/>
                                        </p:tgtEl>
                                        <p:attrNameLst>
                                          <p:attrName>ppt_x</p:attrName>
                                          <p:attrName>ppt_y</p:attrName>
                                        </p:attrNameLst>
                                      </p:cBhvr>
                                      <p:rCtr x="-11333" y="1389"/>
                                    </p:animMotion>
                                  </p:childTnLst>
                                </p:cTn>
                              </p:par>
                              <p:par>
                                <p:cTn id="29" presetID="42" presetClass="path" presetSubtype="0" accel="50000" decel="50000" fill="hold" nodeType="withEffect">
                                  <p:stCondLst>
                                    <p:cond delay="0"/>
                                  </p:stCondLst>
                                  <p:childTnLst>
                                    <p:animMotion origin="layout" path="M 4.48455E-6 -3.80523E-6 L -0.20271 0.03817 " pathEditMode="relative" rAng="0" ptsTypes="AA">
                                      <p:cBhvr>
                                        <p:cTn id="30" dur="2000" fill="hold"/>
                                        <p:tgtEl>
                                          <p:spTgt spid="31"/>
                                        </p:tgtEl>
                                        <p:attrNameLst>
                                          <p:attrName>ppt_x</p:attrName>
                                          <p:attrName>ppt_y</p:attrName>
                                        </p:attrNameLst>
                                      </p:cBhvr>
                                      <p:rCtr x="-10135" y="1897"/>
                                    </p:animMotion>
                                  </p:childTnLst>
                                </p:cTn>
                              </p:par>
                              <p:par>
                                <p:cTn id="31" presetID="42" presetClass="path" presetSubtype="0" accel="50000" decel="50000" fill="hold" grpId="0" nodeType="withEffect">
                                  <p:stCondLst>
                                    <p:cond delay="0"/>
                                  </p:stCondLst>
                                  <p:childTnLst>
                                    <p:animMotion origin="layout" path="M -2.90524E-6 -2.28314E-6 L -0.18882 0.04187 " pathEditMode="relative" rAng="0" ptsTypes="AA">
                                      <p:cBhvr>
                                        <p:cTn id="32" dur="2000" fill="hold"/>
                                        <p:tgtEl>
                                          <p:spTgt spid="32"/>
                                        </p:tgtEl>
                                        <p:attrNameLst>
                                          <p:attrName>ppt_x</p:attrName>
                                          <p:attrName>ppt_y</p:attrName>
                                        </p:attrNameLst>
                                      </p:cBhvr>
                                      <p:rCtr x="-9441" y="2082"/>
                                    </p:animMotion>
                                  </p:childTnLst>
                                </p:cTn>
                              </p:par>
                              <p:par>
                                <p:cTn id="33" presetID="42" presetClass="path" presetSubtype="0" accel="50000" decel="50000" fill="hold" nodeType="withEffect">
                                  <p:stCondLst>
                                    <p:cond delay="0"/>
                                  </p:stCondLst>
                                  <p:childTnLst>
                                    <p:animMotion origin="layout" path="M -4.33258E-6 -4.28142E-6 L 0.46815 0.01644 " pathEditMode="relative" rAng="0" ptsTypes="AA">
                                      <p:cBhvr>
                                        <p:cTn id="34" dur="2000" fill="hold"/>
                                        <p:tgtEl>
                                          <p:spTgt spid="53"/>
                                        </p:tgtEl>
                                        <p:attrNameLst>
                                          <p:attrName>ppt_x</p:attrName>
                                          <p:attrName>ppt_y</p:attrName>
                                        </p:attrNameLst>
                                      </p:cBhvr>
                                      <p:rCtr x="23399" y="810"/>
                                    </p:animMotion>
                                  </p:childTnLst>
                                </p:cTn>
                              </p:par>
                              <p:par>
                                <p:cTn id="35" presetID="42" presetClass="path" presetSubtype="0" accel="50000" decel="50000" fill="hold" grpId="0" nodeType="withEffect">
                                  <p:stCondLst>
                                    <p:cond delay="0"/>
                                  </p:stCondLst>
                                  <p:childTnLst>
                                    <p:animMotion origin="layout" path="M 2.24228E-6 4.92482E-6 L 0.47084 0.02428 " pathEditMode="relative" rAng="0" ptsTypes="AA">
                                      <p:cBhvr>
                                        <p:cTn id="36" dur="2000" fill="hold"/>
                                        <p:tgtEl>
                                          <p:spTgt spid="54"/>
                                        </p:tgtEl>
                                        <p:attrNameLst>
                                          <p:attrName>ppt_x</p:attrName>
                                          <p:attrName>ppt_y</p:attrName>
                                        </p:attrNameLst>
                                      </p:cBhvr>
                                      <p:rCtr x="23533" y="1203"/>
                                    </p:animMotion>
                                  </p:childTnLst>
                                </p:cTn>
                              </p:par>
                              <p:par>
                                <p:cTn id="37" presetID="42" presetClass="path" presetSubtype="0" accel="50000" decel="50000" fill="hold" nodeType="withEffect">
                                  <p:stCondLst>
                                    <p:cond delay="0"/>
                                  </p:stCondLst>
                                  <p:childTnLst>
                                    <p:animMotion origin="layout" path="M 3.65041E-6 3.08653E-6 L 0.43673 -0.04373 " pathEditMode="relative" rAng="0" ptsTypes="AA">
                                      <p:cBhvr>
                                        <p:cTn id="38" dur="2000" fill="hold"/>
                                        <p:tgtEl>
                                          <p:spTgt spid="59"/>
                                        </p:tgtEl>
                                        <p:attrNameLst>
                                          <p:attrName>ppt_x</p:attrName>
                                          <p:attrName>ppt_y</p:attrName>
                                        </p:attrNameLst>
                                      </p:cBhvr>
                                      <p:rCtr x="21836" y="-2198"/>
                                    </p:animMotion>
                                  </p:childTnLst>
                                </p:cTn>
                              </p:par>
                              <p:par>
                                <p:cTn id="39" presetID="42" presetClass="path" presetSubtype="0" accel="50000" decel="50000" fill="hold" grpId="0" nodeType="withEffect">
                                  <p:stCondLst>
                                    <p:cond delay="0"/>
                                  </p:stCondLst>
                                  <p:childTnLst>
                                    <p:animMotion origin="layout" path="M 3.04114E-6 2.36927E-6 L 0.43829 -0.04859 " pathEditMode="relative" rAng="0" ptsTypes="AA">
                                      <p:cBhvr>
                                        <p:cTn id="40" dur="2000" fill="hold"/>
                                        <p:tgtEl>
                                          <p:spTgt spid="60"/>
                                        </p:tgtEl>
                                        <p:attrNameLst>
                                          <p:attrName>ppt_x</p:attrName>
                                          <p:attrName>ppt_y</p:attrName>
                                        </p:attrNameLst>
                                      </p:cBhvr>
                                      <p:rCtr x="21906" y="-2429"/>
                                    </p:animMotion>
                                  </p:childTnLst>
                                </p:cTn>
                              </p:par>
                              <p:par>
                                <p:cTn id="41" presetID="42" presetClass="path" presetSubtype="0" accel="50000" decel="50000" fill="hold" nodeType="withEffect">
                                  <p:stCondLst>
                                    <p:cond delay="0"/>
                                  </p:stCondLst>
                                  <p:childTnLst>
                                    <p:animMotion origin="layout" path="M -3.88889E-6 2.96296E-6 L -0.55069 0.01088 " pathEditMode="relative" rAng="0" ptsTypes="AA">
                                      <p:cBhvr>
                                        <p:cTn id="42" dur="2000" fill="hold"/>
                                        <p:tgtEl>
                                          <p:spTgt spid="37"/>
                                        </p:tgtEl>
                                        <p:attrNameLst>
                                          <p:attrName>ppt_x</p:attrName>
                                          <p:attrName>ppt_y</p:attrName>
                                        </p:attrNameLst>
                                      </p:cBhvr>
                                      <p:rCtr x="-27535" y="532"/>
                                    </p:animMotion>
                                  </p:childTnLst>
                                </p:cTn>
                              </p:par>
                              <p:par>
                                <p:cTn id="43" presetID="42" presetClass="path" presetSubtype="0" accel="50000" decel="50000" fill="hold" grpId="0" nodeType="withEffect">
                                  <p:stCondLst>
                                    <p:cond delay="0"/>
                                  </p:stCondLst>
                                  <p:childTnLst>
                                    <p:animMotion origin="layout" path="M -5.55556E-7 -7.40741E-7 L -0.5474 0.0088 " pathEditMode="relative" rAng="0" ptsTypes="AA">
                                      <p:cBhvr>
                                        <p:cTn id="44" dur="2000" fill="hold"/>
                                        <p:tgtEl>
                                          <p:spTgt spid="38"/>
                                        </p:tgtEl>
                                        <p:attrNameLst>
                                          <p:attrName>ppt_x</p:attrName>
                                          <p:attrName>ppt_y</p:attrName>
                                        </p:attrNameLst>
                                      </p:cBhvr>
                                      <p:rCtr x="-27378" y="440"/>
                                    </p:animMotion>
                                  </p:childTnLst>
                                </p:cTn>
                              </p:par>
                              <p:par>
                                <p:cTn id="45" presetID="42" presetClass="path" presetSubtype="0" accel="50000" decel="50000" fill="hold" nodeType="withEffect">
                                  <p:stCondLst>
                                    <p:cond delay="0"/>
                                  </p:stCondLst>
                                  <p:childTnLst>
                                    <p:animMotion origin="layout" path="M -1.8043E-7 -4.94683E-6 L -0.6806 -0.02334 " pathEditMode="relative" rAng="0" ptsTypes="AA">
                                      <p:cBhvr>
                                        <p:cTn id="46" dur="2000" fill="hold"/>
                                        <p:tgtEl>
                                          <p:spTgt spid="29"/>
                                        </p:tgtEl>
                                        <p:attrNameLst>
                                          <p:attrName>ppt_x</p:attrName>
                                          <p:attrName>ppt_y</p:attrName>
                                        </p:attrNameLst>
                                      </p:cBhvr>
                                      <p:rCtr x="-34039" y="-1179"/>
                                    </p:animMotion>
                                  </p:childTnLst>
                                </p:cTn>
                              </p:par>
                              <p:par>
                                <p:cTn id="47" presetID="42" presetClass="path" presetSubtype="0" accel="50000" decel="50000" fill="hold" grpId="0" nodeType="withEffect">
                                  <p:stCondLst>
                                    <p:cond delay="0"/>
                                  </p:stCondLst>
                                  <p:childTnLst>
                                    <p:animMotion origin="layout" path="M -1.78348E-6 4.47527E-6 L -0.67748 -0.02659 " pathEditMode="relative" rAng="0" ptsTypes="AA">
                                      <p:cBhvr>
                                        <p:cTn id="48" dur="2000" fill="hold"/>
                                        <p:tgtEl>
                                          <p:spTgt spid="30"/>
                                        </p:tgtEl>
                                        <p:attrNameLst>
                                          <p:attrName>ppt_x</p:attrName>
                                          <p:attrName>ppt_y</p:attrName>
                                        </p:attrNameLst>
                                      </p:cBhvr>
                                      <p:rCtr x="-33883" y="-1341"/>
                                    </p:animMotion>
                                  </p:childTnLst>
                                </p:cTn>
                              </p:par>
                              <p:par>
                                <p:cTn id="49" presetID="42" presetClass="path" presetSubtype="0" accel="50000" decel="50000" fill="hold" nodeType="withEffect">
                                  <p:stCondLst>
                                    <p:cond delay="0"/>
                                  </p:stCondLst>
                                  <p:childTnLst>
                                    <p:animMotion origin="layout" path="M 2.82042E-6 -4.80074E-6 L 0.53491 0.0153 " pathEditMode="relative" rAng="0" ptsTypes="AA">
                                      <p:cBhvr>
                                        <p:cTn id="50" dur="2000" fill="hold"/>
                                        <p:tgtEl>
                                          <p:spTgt spid="65"/>
                                        </p:tgtEl>
                                        <p:attrNameLst>
                                          <p:attrName>ppt_x</p:attrName>
                                          <p:attrName>ppt_y</p:attrName>
                                        </p:attrNameLst>
                                      </p:cBhvr>
                                      <p:rCtr x="26745" y="765"/>
                                    </p:animMotion>
                                  </p:childTnLst>
                                </p:cTn>
                              </p:par>
                              <p:par>
                                <p:cTn id="51" presetID="42" presetClass="path" presetSubtype="0" accel="50000" decel="50000" fill="hold" grpId="0" nodeType="withEffect">
                                  <p:stCondLst>
                                    <p:cond delay="0"/>
                                  </p:stCondLst>
                                  <p:childTnLst>
                                    <p:animMotion origin="layout" path="M 3.20597E-6 1.12141E-6 L 0.53716 0.00834 " pathEditMode="relative" rAng="0" ptsTypes="AA">
                                      <p:cBhvr>
                                        <p:cTn id="52" dur="2000" fill="hold"/>
                                        <p:tgtEl>
                                          <p:spTgt spid="66"/>
                                        </p:tgtEl>
                                        <p:attrNameLst>
                                          <p:attrName>ppt_x</p:attrName>
                                          <p:attrName>ppt_y</p:attrName>
                                        </p:attrNameLst>
                                      </p:cBhvr>
                                      <p:rCtr x="26850" y="417"/>
                                    </p:animMotion>
                                  </p:childTnLst>
                                </p:cTn>
                              </p:par>
                              <p:par>
                                <p:cTn id="53" presetID="42" presetClass="path" presetSubtype="0" accel="50000" decel="50000" fill="hold" nodeType="withEffect">
                                  <p:stCondLst>
                                    <p:cond delay="0"/>
                                  </p:stCondLst>
                                  <p:childTnLst>
                                    <p:animMotion origin="layout" path="M -3.20611E-6 3.31484E-6 L 0.27377 0.01017 " pathEditMode="relative" rAng="0" ptsTypes="AA">
                                      <p:cBhvr>
                                        <p:cTn id="54" dur="2000" fill="hold"/>
                                        <p:tgtEl>
                                          <p:spTgt spid="45"/>
                                        </p:tgtEl>
                                        <p:attrNameLst>
                                          <p:attrName>ppt_x</p:attrName>
                                          <p:attrName>ppt_y</p:attrName>
                                        </p:attrNameLst>
                                      </p:cBhvr>
                                      <p:rCtr x="13688" y="509"/>
                                    </p:animMotion>
                                  </p:childTnLst>
                                </p:cTn>
                              </p:par>
                              <p:par>
                                <p:cTn id="55" presetID="42" presetClass="path" presetSubtype="0" accel="50000" decel="50000" fill="hold" grpId="0" nodeType="withEffect">
                                  <p:stCondLst>
                                    <p:cond delay="0"/>
                                  </p:stCondLst>
                                  <p:childTnLst>
                                    <p:animMotion origin="layout" path="M -4.80916E-6 2.73694E-6 L 0.27568 0.00693 " pathEditMode="relative" rAng="0" ptsTypes="AA">
                                      <p:cBhvr>
                                        <p:cTn id="56" dur="2000" fill="hold"/>
                                        <p:tgtEl>
                                          <p:spTgt spid="46"/>
                                        </p:tgtEl>
                                        <p:attrNameLst>
                                          <p:attrName>ppt_x</p:attrName>
                                          <p:attrName>ppt_y</p:attrName>
                                        </p:attrNameLst>
                                      </p:cBhvr>
                                      <p:rCtr x="13775" y="347"/>
                                    </p:animMotion>
                                  </p:childTnLst>
                                </p:cTn>
                              </p:par>
                              <p:par>
                                <p:cTn id="57" presetID="42" presetClass="path" presetSubtype="0" accel="50000" decel="50000" fill="hold" nodeType="withEffect">
                                  <p:stCondLst>
                                    <p:cond delay="0"/>
                                  </p:stCondLst>
                                  <p:childTnLst>
                                    <p:animMotion origin="layout" path="M -8.33333E-7 3.7037E-7 L 0.35139 0.17801 " pathEditMode="relative" rAng="0" ptsTypes="AA">
                                      <p:cBhvr>
                                        <p:cTn id="58" dur="2000" fill="hold"/>
                                        <p:tgtEl>
                                          <p:spTgt spid="51"/>
                                        </p:tgtEl>
                                        <p:attrNameLst>
                                          <p:attrName>ppt_x</p:attrName>
                                          <p:attrName>ppt_y</p:attrName>
                                        </p:attrNameLst>
                                      </p:cBhvr>
                                      <p:rCtr x="17569" y="8889"/>
                                    </p:animMotion>
                                  </p:childTnLst>
                                </p:cTn>
                              </p:par>
                              <p:par>
                                <p:cTn id="59" presetID="42" presetClass="path" presetSubtype="0" accel="50000" decel="50000" fill="hold" grpId="0" nodeType="withEffect">
                                  <p:stCondLst>
                                    <p:cond delay="0"/>
                                  </p:stCondLst>
                                  <p:childTnLst>
                                    <p:animMotion origin="layout" path="M -1.11111E-6 -4.81481E-6 L 0.3533 0.17778 " pathEditMode="relative" rAng="0" ptsTypes="AA">
                                      <p:cBhvr>
                                        <p:cTn id="60" dur="2000" fill="hold"/>
                                        <p:tgtEl>
                                          <p:spTgt spid="52"/>
                                        </p:tgtEl>
                                        <p:attrNameLst>
                                          <p:attrName>ppt_x</p:attrName>
                                          <p:attrName>ppt_y</p:attrName>
                                        </p:attrNameLst>
                                      </p:cBhvr>
                                      <p:rCtr x="17656" y="8889"/>
                                    </p:animMotion>
                                  </p:childTnLst>
                                </p:cTn>
                              </p:par>
                              <p:par>
                                <p:cTn id="61" presetID="42" presetClass="path" presetSubtype="0" accel="50000" decel="50000" fill="hold" nodeType="withEffect">
                                  <p:stCondLst>
                                    <p:cond delay="0"/>
                                  </p:stCondLst>
                                  <p:childTnLst>
                                    <p:animMotion origin="layout" path="M 2.22222E-6 -4.44444E-6 L 0.27517 0.0625 " pathEditMode="relative" rAng="0" ptsTypes="AA">
                                      <p:cBhvr>
                                        <p:cTn id="62" dur="2000" fill="hold"/>
                                        <p:tgtEl>
                                          <p:spTgt spid="57"/>
                                        </p:tgtEl>
                                        <p:attrNameLst>
                                          <p:attrName>ppt_x</p:attrName>
                                          <p:attrName>ppt_y</p:attrName>
                                        </p:attrNameLst>
                                      </p:cBhvr>
                                      <p:rCtr x="13750" y="3125"/>
                                    </p:animMotion>
                                  </p:childTnLst>
                                </p:cTn>
                              </p:par>
                              <p:par>
                                <p:cTn id="63" presetID="42" presetClass="path" presetSubtype="0" accel="50000" decel="50000" fill="hold" grpId="0" nodeType="withEffect">
                                  <p:stCondLst>
                                    <p:cond delay="0"/>
                                  </p:stCondLst>
                                  <p:childTnLst>
                                    <p:animMotion origin="layout" path="M -4.44444E-6 1.85185E-6 L 0.27362 0.06366 " pathEditMode="relative" rAng="0" ptsTypes="AA">
                                      <p:cBhvr>
                                        <p:cTn id="64" dur="2000" fill="hold"/>
                                        <p:tgtEl>
                                          <p:spTgt spid="58"/>
                                        </p:tgtEl>
                                        <p:attrNameLst>
                                          <p:attrName>ppt_x</p:attrName>
                                          <p:attrName>ppt_y</p:attrName>
                                        </p:attrNameLst>
                                      </p:cBhvr>
                                      <p:rCtr x="13681" y="3171"/>
                                    </p:animMotion>
                                  </p:childTnLst>
                                </p:cTn>
                              </p:par>
                              <p:par>
                                <p:cTn id="65" presetID="42" presetClass="path" presetSubtype="0" accel="50000" decel="50000" fill="hold" nodeType="withEffect">
                                  <p:stCondLst>
                                    <p:cond delay="0"/>
                                  </p:stCondLst>
                                  <p:childTnLst>
                                    <p:animMotion origin="layout" path="M 2.16108E-6 1.62888E-6 L 0.60041 -0.14299 " pathEditMode="relative" rAng="0" ptsTypes="AA">
                                      <p:cBhvr>
                                        <p:cTn id="66" dur="2000" fill="hold"/>
                                        <p:tgtEl>
                                          <p:spTgt spid="55"/>
                                        </p:tgtEl>
                                        <p:attrNameLst>
                                          <p:attrName>ppt_x</p:attrName>
                                          <p:attrName>ppt_y</p:attrName>
                                        </p:attrNameLst>
                                      </p:cBhvr>
                                      <p:rCtr x="30012" y="-7149"/>
                                    </p:animMotion>
                                  </p:childTnLst>
                                </p:cTn>
                              </p:par>
                              <p:par>
                                <p:cTn id="67" presetID="42" presetClass="path" presetSubtype="0" accel="50000" decel="50000" fill="hold" grpId="0" nodeType="withEffect">
                                  <p:stCondLst>
                                    <p:cond delay="0"/>
                                  </p:stCondLst>
                                  <p:childTnLst>
                                    <p:animMotion origin="layout" path="M -4.1833E-6 -3.26238E-6 L 0.60233 -0.13142 " pathEditMode="relative" rAng="0" ptsTypes="AA">
                                      <p:cBhvr>
                                        <p:cTn id="68" dur="2000" fill="hold"/>
                                        <p:tgtEl>
                                          <p:spTgt spid="56"/>
                                        </p:tgtEl>
                                        <p:attrNameLst>
                                          <p:attrName>ppt_x</p:attrName>
                                          <p:attrName>ppt_y</p:attrName>
                                        </p:attrNameLst>
                                      </p:cBhvr>
                                      <p:rCtr x="30116" y="-6571"/>
                                    </p:animMotion>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1000"/>
                                        <p:tgtEl>
                                          <p:spTgt spid="72"/>
                                        </p:tgtEl>
                                      </p:cBhvr>
                                    </p:animEffect>
                                    <p:anim calcmode="lin" valueType="num">
                                      <p:cBhvr>
                                        <p:cTn id="74" dur="1000" fill="hold"/>
                                        <p:tgtEl>
                                          <p:spTgt spid="72"/>
                                        </p:tgtEl>
                                        <p:attrNameLst>
                                          <p:attrName>ppt_x</p:attrName>
                                        </p:attrNameLst>
                                      </p:cBhvr>
                                      <p:tavLst>
                                        <p:tav tm="0">
                                          <p:val>
                                            <p:strVal val="#ppt_x"/>
                                          </p:val>
                                        </p:tav>
                                        <p:tav tm="100000">
                                          <p:val>
                                            <p:strVal val="#ppt_x"/>
                                          </p:val>
                                        </p:tav>
                                      </p:tavLst>
                                    </p:anim>
                                    <p:anim calcmode="lin" valueType="num">
                                      <p:cBhvr>
                                        <p:cTn id="75" dur="1000" fill="hold"/>
                                        <p:tgtEl>
                                          <p:spTgt spid="7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fade">
                                      <p:cBhvr>
                                        <p:cTn id="78" dur="1000"/>
                                        <p:tgtEl>
                                          <p:spTgt spid="70"/>
                                        </p:tgtEl>
                                      </p:cBhvr>
                                    </p:animEffect>
                                    <p:anim calcmode="lin" valueType="num">
                                      <p:cBhvr>
                                        <p:cTn id="79" dur="1000" fill="hold"/>
                                        <p:tgtEl>
                                          <p:spTgt spid="70"/>
                                        </p:tgtEl>
                                        <p:attrNameLst>
                                          <p:attrName>ppt_x</p:attrName>
                                        </p:attrNameLst>
                                      </p:cBhvr>
                                      <p:tavLst>
                                        <p:tav tm="0">
                                          <p:val>
                                            <p:strVal val="#ppt_x"/>
                                          </p:val>
                                        </p:tav>
                                        <p:tav tm="100000">
                                          <p:val>
                                            <p:strVal val="#ppt_x"/>
                                          </p:val>
                                        </p:tav>
                                      </p:tavLst>
                                    </p:anim>
                                    <p:anim calcmode="lin" valueType="num">
                                      <p:cBhvr>
                                        <p:cTn id="80" dur="1000" fill="hold"/>
                                        <p:tgtEl>
                                          <p:spTgt spid="7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1000"/>
                                        <p:tgtEl>
                                          <p:spTgt spid="71"/>
                                        </p:tgtEl>
                                      </p:cBhvr>
                                    </p:animEffect>
                                    <p:anim calcmode="lin" valueType="num">
                                      <p:cBhvr>
                                        <p:cTn id="84" dur="1000" fill="hold"/>
                                        <p:tgtEl>
                                          <p:spTgt spid="71"/>
                                        </p:tgtEl>
                                        <p:attrNameLst>
                                          <p:attrName>ppt_x</p:attrName>
                                        </p:attrNameLst>
                                      </p:cBhvr>
                                      <p:tavLst>
                                        <p:tav tm="0">
                                          <p:val>
                                            <p:strVal val="#ppt_x"/>
                                          </p:val>
                                        </p:tav>
                                        <p:tav tm="100000">
                                          <p:val>
                                            <p:strVal val="#ppt_x"/>
                                          </p:val>
                                        </p:tav>
                                      </p:tavLst>
                                    </p:anim>
                                    <p:anim calcmode="lin" valueType="num">
                                      <p:cBhvr>
                                        <p:cTn id="85"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75"/>
                                        </p:tgtEl>
                                        <p:attrNameLst>
                                          <p:attrName>style.visibility</p:attrName>
                                        </p:attrNameLst>
                                      </p:cBhvr>
                                      <p:to>
                                        <p:strVal val="visible"/>
                                      </p:to>
                                    </p:set>
                                    <p:anim calcmode="lin" valueType="num">
                                      <p:cBhvr>
                                        <p:cTn id="90" dur="500" fill="hold"/>
                                        <p:tgtEl>
                                          <p:spTgt spid="75"/>
                                        </p:tgtEl>
                                        <p:attrNameLst>
                                          <p:attrName>ppt_w</p:attrName>
                                        </p:attrNameLst>
                                      </p:cBhvr>
                                      <p:tavLst>
                                        <p:tav tm="0">
                                          <p:val>
                                            <p:fltVal val="0"/>
                                          </p:val>
                                        </p:tav>
                                        <p:tav tm="100000">
                                          <p:val>
                                            <p:strVal val="#ppt_w"/>
                                          </p:val>
                                        </p:tav>
                                      </p:tavLst>
                                    </p:anim>
                                    <p:anim calcmode="lin" valueType="num">
                                      <p:cBhvr>
                                        <p:cTn id="91" dur="500" fill="hold"/>
                                        <p:tgtEl>
                                          <p:spTgt spid="75"/>
                                        </p:tgtEl>
                                        <p:attrNameLst>
                                          <p:attrName>ppt_h</p:attrName>
                                        </p:attrNameLst>
                                      </p:cBhvr>
                                      <p:tavLst>
                                        <p:tav tm="0">
                                          <p:val>
                                            <p:fltVal val="0"/>
                                          </p:val>
                                        </p:tav>
                                        <p:tav tm="100000">
                                          <p:val>
                                            <p:strVal val="#ppt_h"/>
                                          </p:val>
                                        </p:tav>
                                      </p:tavLst>
                                    </p:anim>
                                    <p:animEffect transition="in" filter="fade">
                                      <p:cBhvr>
                                        <p:cTn id="92" dur="500"/>
                                        <p:tgtEl>
                                          <p:spTgt spid="75"/>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fill="hold"/>
                                        <p:tgtEl>
                                          <p:spTgt spid="74"/>
                                        </p:tgtEl>
                                        <p:attrNameLst>
                                          <p:attrName>ppt_w</p:attrName>
                                        </p:attrNameLst>
                                      </p:cBhvr>
                                      <p:tavLst>
                                        <p:tav tm="0">
                                          <p:val>
                                            <p:fltVal val="0"/>
                                          </p:val>
                                        </p:tav>
                                        <p:tav tm="100000">
                                          <p:val>
                                            <p:strVal val="#ppt_w"/>
                                          </p:val>
                                        </p:tav>
                                      </p:tavLst>
                                    </p:anim>
                                    <p:anim calcmode="lin" valueType="num">
                                      <p:cBhvr>
                                        <p:cTn id="101" dur="500" fill="hold"/>
                                        <p:tgtEl>
                                          <p:spTgt spid="74"/>
                                        </p:tgtEl>
                                        <p:attrNameLst>
                                          <p:attrName>ppt_h</p:attrName>
                                        </p:attrNameLst>
                                      </p:cBhvr>
                                      <p:tavLst>
                                        <p:tav tm="0">
                                          <p:val>
                                            <p:fltVal val="0"/>
                                          </p:val>
                                        </p:tav>
                                        <p:tav tm="100000">
                                          <p:val>
                                            <p:strVal val="#ppt_h"/>
                                          </p:val>
                                        </p:tav>
                                      </p:tavLst>
                                    </p:anim>
                                    <p:animEffect transition="in" filter="fade">
                                      <p:cBhvr>
                                        <p:cTn id="102" dur="500"/>
                                        <p:tgtEl>
                                          <p:spTgt spid="74"/>
                                        </p:tgtEl>
                                      </p:cBhvr>
                                    </p:animEffect>
                                  </p:childTnLst>
                                </p:cTn>
                              </p:par>
                            </p:childTnLst>
                          </p:cTn>
                        </p:par>
                        <p:par>
                          <p:cTn id="103" fill="hold">
                            <p:stCondLst>
                              <p:cond delay="500"/>
                            </p:stCondLst>
                            <p:childTnLst>
                              <p:par>
                                <p:cTn id="104" presetID="53" presetClass="entr" presetSubtype="16" fill="hold" grpId="0" nodeType="afterEffect">
                                  <p:stCondLst>
                                    <p:cond delay="0"/>
                                  </p:stCondLst>
                                  <p:childTnLst>
                                    <p:set>
                                      <p:cBhvr>
                                        <p:cTn id="105" dur="1" fill="hold">
                                          <p:stCondLst>
                                            <p:cond delay="0"/>
                                          </p:stCondLst>
                                        </p:cTn>
                                        <p:tgtEl>
                                          <p:spTgt spid="77"/>
                                        </p:tgtEl>
                                        <p:attrNameLst>
                                          <p:attrName>style.visibility</p:attrName>
                                        </p:attrNameLst>
                                      </p:cBhvr>
                                      <p:to>
                                        <p:strVal val="visible"/>
                                      </p:to>
                                    </p:set>
                                    <p:anim calcmode="lin" valueType="num">
                                      <p:cBhvr>
                                        <p:cTn id="106" dur="500" fill="hold"/>
                                        <p:tgtEl>
                                          <p:spTgt spid="77"/>
                                        </p:tgtEl>
                                        <p:attrNameLst>
                                          <p:attrName>ppt_w</p:attrName>
                                        </p:attrNameLst>
                                      </p:cBhvr>
                                      <p:tavLst>
                                        <p:tav tm="0">
                                          <p:val>
                                            <p:fltVal val="0"/>
                                          </p:val>
                                        </p:tav>
                                        <p:tav tm="100000">
                                          <p:val>
                                            <p:strVal val="#ppt_w"/>
                                          </p:val>
                                        </p:tav>
                                      </p:tavLst>
                                    </p:anim>
                                    <p:anim calcmode="lin" valueType="num">
                                      <p:cBhvr>
                                        <p:cTn id="107" dur="500" fill="hold"/>
                                        <p:tgtEl>
                                          <p:spTgt spid="77"/>
                                        </p:tgtEl>
                                        <p:attrNameLst>
                                          <p:attrName>ppt_h</p:attrName>
                                        </p:attrNameLst>
                                      </p:cBhvr>
                                      <p:tavLst>
                                        <p:tav tm="0">
                                          <p:val>
                                            <p:fltVal val="0"/>
                                          </p:val>
                                        </p:tav>
                                        <p:tav tm="100000">
                                          <p:val>
                                            <p:strVal val="#ppt_h"/>
                                          </p:val>
                                        </p:tav>
                                      </p:tavLst>
                                    </p:anim>
                                    <p:animEffect transition="in" filter="fade">
                                      <p:cBhvr>
                                        <p:cTn id="108" dur="500"/>
                                        <p:tgtEl>
                                          <p:spTgt spid="77"/>
                                        </p:tgtEl>
                                      </p:cBhvr>
                                    </p:animEffect>
                                  </p:childTnLst>
                                </p:cTn>
                              </p:par>
                            </p:childTnLst>
                          </p:cTn>
                        </p:par>
                        <p:par>
                          <p:cTn id="109" fill="hold">
                            <p:stCondLst>
                              <p:cond delay="1000"/>
                            </p:stCondLst>
                            <p:childTnLst>
                              <p:par>
                                <p:cTn id="110" presetID="53" presetClass="entr" presetSubtype="16" fill="hold" grpId="0" nodeType="afterEffect">
                                  <p:stCondLst>
                                    <p:cond delay="0"/>
                                  </p:stCondLst>
                                  <p:childTnLst>
                                    <p:set>
                                      <p:cBhvr>
                                        <p:cTn id="111" dur="1" fill="hold">
                                          <p:stCondLst>
                                            <p:cond delay="0"/>
                                          </p:stCondLst>
                                        </p:cTn>
                                        <p:tgtEl>
                                          <p:spTgt spid="78"/>
                                        </p:tgtEl>
                                        <p:attrNameLst>
                                          <p:attrName>style.visibility</p:attrName>
                                        </p:attrNameLst>
                                      </p:cBhvr>
                                      <p:to>
                                        <p:strVal val="visible"/>
                                      </p:to>
                                    </p:set>
                                    <p:anim calcmode="lin" valueType="num">
                                      <p:cBhvr>
                                        <p:cTn id="112" dur="500" fill="hold"/>
                                        <p:tgtEl>
                                          <p:spTgt spid="78"/>
                                        </p:tgtEl>
                                        <p:attrNameLst>
                                          <p:attrName>ppt_w</p:attrName>
                                        </p:attrNameLst>
                                      </p:cBhvr>
                                      <p:tavLst>
                                        <p:tav tm="0">
                                          <p:val>
                                            <p:fltVal val="0"/>
                                          </p:val>
                                        </p:tav>
                                        <p:tav tm="100000">
                                          <p:val>
                                            <p:strVal val="#ppt_w"/>
                                          </p:val>
                                        </p:tav>
                                      </p:tavLst>
                                    </p:anim>
                                    <p:anim calcmode="lin" valueType="num">
                                      <p:cBhvr>
                                        <p:cTn id="113" dur="500" fill="hold"/>
                                        <p:tgtEl>
                                          <p:spTgt spid="78"/>
                                        </p:tgtEl>
                                        <p:attrNameLst>
                                          <p:attrName>ppt_h</p:attrName>
                                        </p:attrNameLst>
                                      </p:cBhvr>
                                      <p:tavLst>
                                        <p:tav tm="0">
                                          <p:val>
                                            <p:fltVal val="0"/>
                                          </p:val>
                                        </p:tav>
                                        <p:tav tm="100000">
                                          <p:val>
                                            <p:strVal val="#ppt_h"/>
                                          </p:val>
                                        </p:tav>
                                      </p:tavLst>
                                    </p:anim>
                                    <p:animEffect transition="in" filter="fade">
                                      <p:cBhvr>
                                        <p:cTn id="114" dur="500"/>
                                        <p:tgtEl>
                                          <p:spTgt spid="78"/>
                                        </p:tgtEl>
                                      </p:cBhvr>
                                    </p:animEffect>
                                  </p:childTnLst>
                                </p:cTn>
                              </p:par>
                            </p:childTnLst>
                          </p:cTn>
                        </p:par>
                        <p:par>
                          <p:cTn id="115" fill="hold">
                            <p:stCondLst>
                              <p:cond delay="1500"/>
                            </p:stCondLst>
                            <p:childTnLst>
                              <p:par>
                                <p:cTn id="116" presetID="53" presetClass="entr" presetSubtype="16" fill="hold" grpId="0" nodeType="afterEffect">
                                  <p:stCondLst>
                                    <p:cond delay="0"/>
                                  </p:stCondLst>
                                  <p:childTnLst>
                                    <p:set>
                                      <p:cBhvr>
                                        <p:cTn id="117" dur="1" fill="hold">
                                          <p:stCondLst>
                                            <p:cond delay="0"/>
                                          </p:stCondLst>
                                        </p:cTn>
                                        <p:tgtEl>
                                          <p:spTgt spid="79"/>
                                        </p:tgtEl>
                                        <p:attrNameLst>
                                          <p:attrName>style.visibility</p:attrName>
                                        </p:attrNameLst>
                                      </p:cBhvr>
                                      <p:to>
                                        <p:strVal val="visible"/>
                                      </p:to>
                                    </p:set>
                                    <p:anim calcmode="lin" valueType="num">
                                      <p:cBhvr>
                                        <p:cTn id="118" dur="500" fill="hold"/>
                                        <p:tgtEl>
                                          <p:spTgt spid="79"/>
                                        </p:tgtEl>
                                        <p:attrNameLst>
                                          <p:attrName>ppt_w</p:attrName>
                                        </p:attrNameLst>
                                      </p:cBhvr>
                                      <p:tavLst>
                                        <p:tav tm="0">
                                          <p:val>
                                            <p:fltVal val="0"/>
                                          </p:val>
                                        </p:tav>
                                        <p:tav tm="100000">
                                          <p:val>
                                            <p:strVal val="#ppt_w"/>
                                          </p:val>
                                        </p:tav>
                                      </p:tavLst>
                                    </p:anim>
                                    <p:anim calcmode="lin" valueType="num">
                                      <p:cBhvr>
                                        <p:cTn id="119" dur="500" fill="hold"/>
                                        <p:tgtEl>
                                          <p:spTgt spid="79"/>
                                        </p:tgtEl>
                                        <p:attrNameLst>
                                          <p:attrName>ppt_h</p:attrName>
                                        </p:attrNameLst>
                                      </p:cBhvr>
                                      <p:tavLst>
                                        <p:tav tm="0">
                                          <p:val>
                                            <p:fltVal val="0"/>
                                          </p:val>
                                        </p:tav>
                                        <p:tav tm="100000">
                                          <p:val>
                                            <p:strVal val="#ppt_h"/>
                                          </p:val>
                                        </p:tav>
                                      </p:tavLst>
                                    </p:anim>
                                    <p:animEffect transition="in" filter="fade">
                                      <p:cBhvr>
                                        <p:cTn id="120" dur="500"/>
                                        <p:tgtEl>
                                          <p:spTgt spid="79"/>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1000"/>
                                        <p:tgtEl>
                                          <p:spTgt spid="80"/>
                                        </p:tgtEl>
                                      </p:cBhvr>
                                    </p:animEffect>
                                    <p:anim calcmode="lin" valueType="num">
                                      <p:cBhvr>
                                        <p:cTn id="126" dur="1000" fill="hold"/>
                                        <p:tgtEl>
                                          <p:spTgt spid="80"/>
                                        </p:tgtEl>
                                        <p:attrNameLst>
                                          <p:attrName>ppt_x</p:attrName>
                                        </p:attrNameLst>
                                      </p:cBhvr>
                                      <p:tavLst>
                                        <p:tav tm="0">
                                          <p:val>
                                            <p:strVal val="#ppt_x"/>
                                          </p:val>
                                        </p:tav>
                                        <p:tav tm="100000">
                                          <p:val>
                                            <p:strVal val="#ppt_x"/>
                                          </p:val>
                                        </p:tav>
                                      </p:tavLst>
                                    </p:anim>
                                    <p:anim calcmode="lin" valueType="num">
                                      <p:cBhvr>
                                        <p:cTn id="127" dur="1000" fill="hold"/>
                                        <p:tgtEl>
                                          <p:spTgt spid="80"/>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81"/>
                                        </p:tgtEl>
                                        <p:attrNameLst>
                                          <p:attrName>style.visibility</p:attrName>
                                        </p:attrNameLst>
                                      </p:cBhvr>
                                      <p:to>
                                        <p:strVal val="visible"/>
                                      </p:to>
                                    </p:set>
                                    <p:animEffect transition="in" filter="fade">
                                      <p:cBhvr>
                                        <p:cTn id="130" dur="1000"/>
                                        <p:tgtEl>
                                          <p:spTgt spid="81"/>
                                        </p:tgtEl>
                                      </p:cBhvr>
                                    </p:animEffect>
                                    <p:anim calcmode="lin" valueType="num">
                                      <p:cBhvr>
                                        <p:cTn id="131" dur="1000" fill="hold"/>
                                        <p:tgtEl>
                                          <p:spTgt spid="81"/>
                                        </p:tgtEl>
                                        <p:attrNameLst>
                                          <p:attrName>ppt_x</p:attrName>
                                        </p:attrNameLst>
                                      </p:cBhvr>
                                      <p:tavLst>
                                        <p:tav tm="0">
                                          <p:val>
                                            <p:strVal val="#ppt_x"/>
                                          </p:val>
                                        </p:tav>
                                        <p:tav tm="100000">
                                          <p:val>
                                            <p:strVal val="#ppt_x"/>
                                          </p:val>
                                        </p:tav>
                                      </p:tavLst>
                                    </p:anim>
                                    <p:anim calcmode="lin" valueType="num">
                                      <p:cBhvr>
                                        <p:cTn id="132" dur="1000" fill="hold"/>
                                        <p:tgtEl>
                                          <p:spTgt spid="81"/>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fade">
                                      <p:cBhvr>
                                        <p:cTn id="135" dur="1000"/>
                                        <p:tgtEl>
                                          <p:spTgt spid="82"/>
                                        </p:tgtEl>
                                      </p:cBhvr>
                                    </p:animEffect>
                                    <p:anim calcmode="lin" valueType="num">
                                      <p:cBhvr>
                                        <p:cTn id="136" dur="1000" fill="hold"/>
                                        <p:tgtEl>
                                          <p:spTgt spid="82"/>
                                        </p:tgtEl>
                                        <p:attrNameLst>
                                          <p:attrName>ppt_x</p:attrName>
                                        </p:attrNameLst>
                                      </p:cBhvr>
                                      <p:tavLst>
                                        <p:tav tm="0">
                                          <p:val>
                                            <p:strVal val="#ppt_x"/>
                                          </p:val>
                                        </p:tav>
                                        <p:tav tm="100000">
                                          <p:val>
                                            <p:strVal val="#ppt_x"/>
                                          </p:val>
                                        </p:tav>
                                      </p:tavLst>
                                    </p:anim>
                                    <p:anim calcmode="lin" valueType="num">
                                      <p:cBhvr>
                                        <p:cTn id="137" dur="1000" fill="hold"/>
                                        <p:tgtEl>
                                          <p:spTgt spid="82"/>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83"/>
                                        </p:tgtEl>
                                        <p:attrNameLst>
                                          <p:attrName>style.visibility</p:attrName>
                                        </p:attrNameLst>
                                      </p:cBhvr>
                                      <p:to>
                                        <p:strVal val="visible"/>
                                      </p:to>
                                    </p:set>
                                    <p:animEffect transition="in" filter="fade">
                                      <p:cBhvr>
                                        <p:cTn id="140" dur="1000"/>
                                        <p:tgtEl>
                                          <p:spTgt spid="83"/>
                                        </p:tgtEl>
                                      </p:cBhvr>
                                    </p:animEffect>
                                    <p:anim calcmode="lin" valueType="num">
                                      <p:cBhvr>
                                        <p:cTn id="141" dur="1000" fill="hold"/>
                                        <p:tgtEl>
                                          <p:spTgt spid="83"/>
                                        </p:tgtEl>
                                        <p:attrNameLst>
                                          <p:attrName>ppt_x</p:attrName>
                                        </p:attrNameLst>
                                      </p:cBhvr>
                                      <p:tavLst>
                                        <p:tav tm="0">
                                          <p:val>
                                            <p:strVal val="#ppt_x"/>
                                          </p:val>
                                        </p:tav>
                                        <p:tav tm="100000">
                                          <p:val>
                                            <p:strVal val="#ppt_x"/>
                                          </p:val>
                                        </p:tav>
                                      </p:tavLst>
                                    </p:anim>
                                    <p:anim calcmode="lin" valueType="num">
                                      <p:cBhvr>
                                        <p:cTn id="142"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86"/>
                                        </p:tgtEl>
                                        <p:attrNameLst>
                                          <p:attrName>style.visibility</p:attrName>
                                        </p:attrNameLst>
                                      </p:cBhvr>
                                      <p:to>
                                        <p:strVal val="visible"/>
                                      </p:to>
                                    </p:set>
                                    <p:animEffect transition="in" filter="fade">
                                      <p:cBhvr>
                                        <p:cTn id="147" dur="1000"/>
                                        <p:tgtEl>
                                          <p:spTgt spid="86"/>
                                        </p:tgtEl>
                                      </p:cBhvr>
                                    </p:animEffect>
                                    <p:anim calcmode="lin" valueType="num">
                                      <p:cBhvr>
                                        <p:cTn id="148" dur="1000" fill="hold"/>
                                        <p:tgtEl>
                                          <p:spTgt spid="86"/>
                                        </p:tgtEl>
                                        <p:attrNameLst>
                                          <p:attrName>ppt_x</p:attrName>
                                        </p:attrNameLst>
                                      </p:cBhvr>
                                      <p:tavLst>
                                        <p:tav tm="0">
                                          <p:val>
                                            <p:strVal val="#ppt_x"/>
                                          </p:val>
                                        </p:tav>
                                        <p:tav tm="100000">
                                          <p:val>
                                            <p:strVal val="#ppt_x"/>
                                          </p:val>
                                        </p:tav>
                                      </p:tavLst>
                                    </p:anim>
                                    <p:anim calcmode="lin" valueType="num">
                                      <p:cBhvr>
                                        <p:cTn id="149" dur="1000" fill="hold"/>
                                        <p:tgtEl>
                                          <p:spTgt spid="8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85"/>
                                        </p:tgtEl>
                                        <p:attrNameLst>
                                          <p:attrName>style.visibility</p:attrName>
                                        </p:attrNameLst>
                                      </p:cBhvr>
                                      <p:to>
                                        <p:strVal val="visible"/>
                                      </p:to>
                                    </p:set>
                                    <p:animEffect transition="in" filter="fade">
                                      <p:cBhvr>
                                        <p:cTn id="152" dur="1000"/>
                                        <p:tgtEl>
                                          <p:spTgt spid="85"/>
                                        </p:tgtEl>
                                      </p:cBhvr>
                                    </p:animEffect>
                                    <p:anim calcmode="lin" valueType="num">
                                      <p:cBhvr>
                                        <p:cTn id="153" dur="1000" fill="hold"/>
                                        <p:tgtEl>
                                          <p:spTgt spid="85"/>
                                        </p:tgtEl>
                                        <p:attrNameLst>
                                          <p:attrName>ppt_x</p:attrName>
                                        </p:attrNameLst>
                                      </p:cBhvr>
                                      <p:tavLst>
                                        <p:tav tm="0">
                                          <p:val>
                                            <p:strVal val="#ppt_x"/>
                                          </p:val>
                                        </p:tav>
                                        <p:tav tm="100000">
                                          <p:val>
                                            <p:strVal val="#ppt_x"/>
                                          </p:val>
                                        </p:tav>
                                      </p:tavLst>
                                    </p:anim>
                                    <p:anim calcmode="lin" valueType="num">
                                      <p:cBhvr>
                                        <p:cTn id="154" dur="1000" fill="hold"/>
                                        <p:tgtEl>
                                          <p:spTgt spid="8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84"/>
                                        </p:tgtEl>
                                        <p:attrNameLst>
                                          <p:attrName>style.visibility</p:attrName>
                                        </p:attrNameLst>
                                      </p:cBhvr>
                                      <p:to>
                                        <p:strVal val="visible"/>
                                      </p:to>
                                    </p:set>
                                    <p:animEffect transition="in" filter="fade">
                                      <p:cBhvr>
                                        <p:cTn id="157" dur="1000"/>
                                        <p:tgtEl>
                                          <p:spTgt spid="84"/>
                                        </p:tgtEl>
                                      </p:cBhvr>
                                    </p:animEffect>
                                    <p:anim calcmode="lin" valueType="num">
                                      <p:cBhvr>
                                        <p:cTn id="158" dur="1000" fill="hold"/>
                                        <p:tgtEl>
                                          <p:spTgt spid="84"/>
                                        </p:tgtEl>
                                        <p:attrNameLst>
                                          <p:attrName>ppt_x</p:attrName>
                                        </p:attrNameLst>
                                      </p:cBhvr>
                                      <p:tavLst>
                                        <p:tav tm="0">
                                          <p:val>
                                            <p:strVal val="#ppt_x"/>
                                          </p:val>
                                        </p:tav>
                                        <p:tav tm="100000">
                                          <p:val>
                                            <p:strVal val="#ppt_x"/>
                                          </p:val>
                                        </p:tav>
                                      </p:tavLst>
                                    </p:anim>
                                    <p:anim calcmode="lin" valueType="num">
                                      <p:cBhvr>
                                        <p:cTn id="15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55" presetClass="entr" presetSubtype="0" fill="hold" grpId="0" nodeType="clickEffect">
                                  <p:stCondLst>
                                    <p:cond delay="0"/>
                                  </p:stCondLst>
                                  <p:childTnLst>
                                    <p:set>
                                      <p:cBhvr>
                                        <p:cTn id="163" dur="1" fill="hold">
                                          <p:stCondLst>
                                            <p:cond delay="0"/>
                                          </p:stCondLst>
                                        </p:cTn>
                                        <p:tgtEl>
                                          <p:spTgt spid="87"/>
                                        </p:tgtEl>
                                        <p:attrNameLst>
                                          <p:attrName>style.visibility</p:attrName>
                                        </p:attrNameLst>
                                      </p:cBhvr>
                                      <p:to>
                                        <p:strVal val="visible"/>
                                      </p:to>
                                    </p:set>
                                    <p:anim calcmode="lin" valueType="num">
                                      <p:cBhvr>
                                        <p:cTn id="164" dur="1000" fill="hold"/>
                                        <p:tgtEl>
                                          <p:spTgt spid="87"/>
                                        </p:tgtEl>
                                        <p:attrNameLst>
                                          <p:attrName>ppt_w</p:attrName>
                                        </p:attrNameLst>
                                      </p:cBhvr>
                                      <p:tavLst>
                                        <p:tav tm="0">
                                          <p:val>
                                            <p:strVal val="#ppt_w*0.70"/>
                                          </p:val>
                                        </p:tav>
                                        <p:tav tm="100000">
                                          <p:val>
                                            <p:strVal val="#ppt_w"/>
                                          </p:val>
                                        </p:tav>
                                      </p:tavLst>
                                    </p:anim>
                                    <p:anim calcmode="lin" valueType="num">
                                      <p:cBhvr>
                                        <p:cTn id="165" dur="1000" fill="hold"/>
                                        <p:tgtEl>
                                          <p:spTgt spid="87"/>
                                        </p:tgtEl>
                                        <p:attrNameLst>
                                          <p:attrName>ppt_h</p:attrName>
                                        </p:attrNameLst>
                                      </p:cBhvr>
                                      <p:tavLst>
                                        <p:tav tm="0">
                                          <p:val>
                                            <p:strVal val="#ppt_h"/>
                                          </p:val>
                                        </p:tav>
                                        <p:tav tm="100000">
                                          <p:val>
                                            <p:strVal val="#ppt_h"/>
                                          </p:val>
                                        </p:tav>
                                      </p:tavLst>
                                    </p:anim>
                                    <p:animEffect transition="in" filter="fade">
                                      <p:cBhvr>
                                        <p:cTn id="166"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22" grpId="0"/>
      <p:bldP spid="24" grpId="0"/>
      <p:bldP spid="30" grpId="0"/>
      <p:bldP spid="32" grpId="0"/>
      <p:bldP spid="34" grpId="0"/>
      <p:bldP spid="38" grpId="0"/>
      <p:bldP spid="46" grpId="0"/>
      <p:bldP spid="52" grpId="0"/>
      <p:bldP spid="54" grpId="0"/>
      <p:bldP spid="56" grpId="0"/>
      <p:bldP spid="58" grpId="0"/>
      <p:bldP spid="60" grpId="0"/>
      <p:bldP spid="66" grpId="0"/>
      <p:bldP spid="70" grpId="0" animBg="1"/>
      <p:bldP spid="71" grpId="0" animBg="1"/>
      <p:bldP spid="72"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p:bldP spid="86" grpId="0"/>
      <p:bldP spid="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86332" y="49544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3" name="Rectangle 2"/>
          <p:cNvSpPr/>
          <p:nvPr/>
        </p:nvSpPr>
        <p:spPr>
          <a:xfrm>
            <a:off x="524010" y="3378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 name="Straight Connector 4"/>
          <p:cNvCxnSpPr/>
          <p:nvPr/>
        </p:nvCxnSpPr>
        <p:spPr>
          <a:xfrm>
            <a:off x="1566268" y="94942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1603946" y="48776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7" name="Straight Connector 6"/>
          <p:cNvCxnSpPr/>
          <p:nvPr/>
        </p:nvCxnSpPr>
        <p:spPr>
          <a:xfrm>
            <a:off x="483177" y="140608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520855" y="944423"/>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9" name="Straight Connector 8"/>
          <p:cNvCxnSpPr/>
          <p:nvPr/>
        </p:nvCxnSpPr>
        <p:spPr>
          <a:xfrm>
            <a:off x="458326" y="94942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0" name="Rectangle 9"/>
          <p:cNvSpPr/>
          <p:nvPr/>
        </p:nvSpPr>
        <p:spPr>
          <a:xfrm>
            <a:off x="496004" y="48776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1" name="Straight Connector 10"/>
          <p:cNvCxnSpPr/>
          <p:nvPr/>
        </p:nvCxnSpPr>
        <p:spPr>
          <a:xfrm>
            <a:off x="1553441" y="49544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1591119" y="3378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3" name="Straight Connector 12"/>
          <p:cNvCxnSpPr/>
          <p:nvPr/>
        </p:nvCxnSpPr>
        <p:spPr>
          <a:xfrm>
            <a:off x="1553441" y="140608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1591119" y="944423"/>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5" name="Straight Connector 14"/>
          <p:cNvCxnSpPr/>
          <p:nvPr/>
        </p:nvCxnSpPr>
        <p:spPr>
          <a:xfrm>
            <a:off x="5821721" y="71859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5859399" y="256928"/>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7" name="Straight Connector 16"/>
          <p:cNvCxnSpPr/>
          <p:nvPr/>
        </p:nvCxnSpPr>
        <p:spPr>
          <a:xfrm>
            <a:off x="4292535" y="130893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330213" y="847273"/>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9" name="Straight Connector 18"/>
          <p:cNvCxnSpPr/>
          <p:nvPr/>
        </p:nvCxnSpPr>
        <p:spPr>
          <a:xfrm>
            <a:off x="4324843" y="726277"/>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4362521" y="264612"/>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1" name="Straight Connector 20"/>
          <p:cNvCxnSpPr/>
          <p:nvPr/>
        </p:nvCxnSpPr>
        <p:spPr>
          <a:xfrm>
            <a:off x="5821721" y="1314940"/>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5859399" y="853275"/>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3" name="Straight Connector 22"/>
          <p:cNvCxnSpPr/>
          <p:nvPr/>
        </p:nvCxnSpPr>
        <p:spPr>
          <a:xfrm>
            <a:off x="7554241" y="138461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7566830" y="799090"/>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5" name="Straight Connector 24"/>
          <p:cNvCxnSpPr/>
          <p:nvPr/>
        </p:nvCxnSpPr>
        <p:spPr>
          <a:xfrm>
            <a:off x="7554241" y="82717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7566830" y="241650"/>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7" name="Straight Connector 26"/>
          <p:cNvCxnSpPr/>
          <p:nvPr/>
        </p:nvCxnSpPr>
        <p:spPr>
          <a:xfrm>
            <a:off x="514338" y="3250999"/>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552016" y="2789334"/>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29" name="Straight Connector 28"/>
          <p:cNvCxnSpPr/>
          <p:nvPr/>
        </p:nvCxnSpPr>
        <p:spPr>
          <a:xfrm>
            <a:off x="1556358" y="4949272"/>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1594036" y="4487607"/>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9BBB59"/>
                </a:solidFill>
                <a:effectLst>
                  <a:innerShdw blurRad="69850" dist="43180" dir="5400000">
                    <a:srgbClr val="000000">
                      <a:alpha val="65000"/>
                    </a:srgbClr>
                  </a:innerShdw>
                </a:effectLst>
              </a:rPr>
              <a:t>3:2:2</a:t>
            </a:r>
            <a:endParaRPr lang="en-US" sz="2400" b="1" dirty="0">
              <a:ln w="1905"/>
              <a:solidFill>
                <a:srgbClr val="9BBB59"/>
              </a:solidFill>
              <a:effectLst>
                <a:innerShdw blurRad="69850" dist="43180" dir="5400000">
                  <a:srgbClr val="000000">
                    <a:alpha val="65000"/>
                  </a:srgbClr>
                </a:innerShdw>
              </a:effectLst>
            </a:endParaRPr>
          </a:p>
        </p:txBody>
      </p:sp>
      <p:cxnSp>
        <p:nvCxnSpPr>
          <p:cNvPr id="31" name="Straight Connector 30"/>
          <p:cNvCxnSpPr/>
          <p:nvPr/>
        </p:nvCxnSpPr>
        <p:spPr>
          <a:xfrm>
            <a:off x="1622280" y="3250819"/>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2" name="Rectangle 31"/>
          <p:cNvSpPr/>
          <p:nvPr/>
        </p:nvSpPr>
        <p:spPr>
          <a:xfrm>
            <a:off x="1659958" y="2789154"/>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3" name="Straight Connector 32"/>
          <p:cNvCxnSpPr/>
          <p:nvPr/>
        </p:nvCxnSpPr>
        <p:spPr>
          <a:xfrm>
            <a:off x="1584602" y="2788975"/>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4" name="Rectangle 33"/>
          <p:cNvSpPr/>
          <p:nvPr/>
        </p:nvSpPr>
        <p:spPr>
          <a:xfrm>
            <a:off x="1622280" y="2327310"/>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5" name="Straight Connector 34"/>
          <p:cNvCxnSpPr/>
          <p:nvPr/>
        </p:nvCxnSpPr>
        <p:spPr>
          <a:xfrm>
            <a:off x="542582" y="5457822"/>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580260" y="4996157"/>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7" name="Straight Connector 36"/>
          <p:cNvCxnSpPr/>
          <p:nvPr/>
        </p:nvCxnSpPr>
        <p:spPr>
          <a:xfrm>
            <a:off x="514338" y="494424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8" name="Rectangle 37"/>
          <p:cNvSpPr/>
          <p:nvPr/>
        </p:nvSpPr>
        <p:spPr>
          <a:xfrm>
            <a:off x="552016" y="4482584"/>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9" name="Straight Connector 38"/>
          <p:cNvCxnSpPr/>
          <p:nvPr/>
        </p:nvCxnSpPr>
        <p:spPr>
          <a:xfrm>
            <a:off x="1546924" y="5457822"/>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0" name="Rectangle 39"/>
          <p:cNvSpPr/>
          <p:nvPr/>
        </p:nvSpPr>
        <p:spPr>
          <a:xfrm>
            <a:off x="1584602" y="4996157"/>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41" name="Straight Connector 40"/>
          <p:cNvCxnSpPr/>
          <p:nvPr/>
        </p:nvCxnSpPr>
        <p:spPr>
          <a:xfrm>
            <a:off x="4312590" y="549588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2" name="Rectangle 41"/>
          <p:cNvSpPr/>
          <p:nvPr/>
        </p:nvSpPr>
        <p:spPr>
          <a:xfrm>
            <a:off x="4350268" y="5034224"/>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3" name="Straight Connector 42"/>
          <p:cNvCxnSpPr/>
          <p:nvPr/>
        </p:nvCxnSpPr>
        <p:spPr>
          <a:xfrm>
            <a:off x="5805524" y="603792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4" name="Rectangle 43"/>
          <p:cNvSpPr/>
          <p:nvPr/>
        </p:nvSpPr>
        <p:spPr>
          <a:xfrm>
            <a:off x="5843202" y="557625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5" name="Straight Connector 44"/>
          <p:cNvCxnSpPr/>
          <p:nvPr/>
        </p:nvCxnSpPr>
        <p:spPr>
          <a:xfrm>
            <a:off x="4312590" y="603792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6" name="Rectangle 45"/>
          <p:cNvSpPr/>
          <p:nvPr/>
        </p:nvSpPr>
        <p:spPr>
          <a:xfrm>
            <a:off x="4350268" y="557625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7" name="Straight Connector 46"/>
          <p:cNvCxnSpPr/>
          <p:nvPr/>
        </p:nvCxnSpPr>
        <p:spPr>
          <a:xfrm>
            <a:off x="5868670" y="549588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5884640" y="5034224"/>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9" name="Straight Connector 48"/>
          <p:cNvCxnSpPr/>
          <p:nvPr/>
        </p:nvCxnSpPr>
        <p:spPr>
          <a:xfrm>
            <a:off x="5843202" y="5121151"/>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0" name="Rectangle 49"/>
          <p:cNvSpPr/>
          <p:nvPr/>
        </p:nvSpPr>
        <p:spPr>
          <a:xfrm>
            <a:off x="5986844" y="4659486"/>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1" name="Straight Connector 50"/>
          <p:cNvCxnSpPr/>
          <p:nvPr/>
        </p:nvCxnSpPr>
        <p:spPr>
          <a:xfrm>
            <a:off x="4324512" y="510148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2" name="Rectangle 51"/>
          <p:cNvSpPr/>
          <p:nvPr/>
        </p:nvSpPr>
        <p:spPr>
          <a:xfrm>
            <a:off x="4524185" y="4639823"/>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3" name="Straight Connector 52"/>
          <p:cNvCxnSpPr/>
          <p:nvPr/>
        </p:nvCxnSpPr>
        <p:spPr>
          <a:xfrm>
            <a:off x="7554241" y="3019987"/>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4" name="Rectangle 53"/>
          <p:cNvSpPr/>
          <p:nvPr/>
        </p:nvSpPr>
        <p:spPr>
          <a:xfrm>
            <a:off x="7591919" y="2558322"/>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5" name="Straight Connector 54"/>
          <p:cNvCxnSpPr/>
          <p:nvPr/>
        </p:nvCxnSpPr>
        <p:spPr>
          <a:xfrm>
            <a:off x="7592157" y="3481472"/>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6" name="Rectangle 55"/>
          <p:cNvSpPr/>
          <p:nvPr/>
        </p:nvSpPr>
        <p:spPr>
          <a:xfrm>
            <a:off x="7629835" y="3019807"/>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7" name="Straight Connector 56"/>
          <p:cNvCxnSpPr/>
          <p:nvPr/>
        </p:nvCxnSpPr>
        <p:spPr>
          <a:xfrm>
            <a:off x="7529152" y="2544743"/>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8" name="Rectangle 57"/>
          <p:cNvSpPr/>
          <p:nvPr/>
        </p:nvSpPr>
        <p:spPr>
          <a:xfrm>
            <a:off x="7566830" y="208307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9" name="Straight Connector 58"/>
          <p:cNvCxnSpPr/>
          <p:nvPr/>
        </p:nvCxnSpPr>
        <p:spPr>
          <a:xfrm>
            <a:off x="7604746" y="3960117"/>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60" name="Rectangle 59"/>
          <p:cNvSpPr/>
          <p:nvPr/>
        </p:nvSpPr>
        <p:spPr>
          <a:xfrm>
            <a:off x="7642424" y="3498452"/>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61" name="Straight Connector 60"/>
          <p:cNvCxnSpPr/>
          <p:nvPr/>
        </p:nvCxnSpPr>
        <p:spPr>
          <a:xfrm>
            <a:off x="7667751" y="6082740"/>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2" name="Rectangle 61"/>
          <p:cNvSpPr/>
          <p:nvPr/>
        </p:nvSpPr>
        <p:spPr>
          <a:xfrm>
            <a:off x="7705429" y="5621075"/>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3" name="Straight Connector 62"/>
          <p:cNvCxnSpPr/>
          <p:nvPr/>
        </p:nvCxnSpPr>
        <p:spPr>
          <a:xfrm>
            <a:off x="7649435" y="549588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4" name="Rectangle 63"/>
          <p:cNvSpPr/>
          <p:nvPr/>
        </p:nvSpPr>
        <p:spPr>
          <a:xfrm>
            <a:off x="7687113" y="5034224"/>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5" name="Straight Connector 64"/>
          <p:cNvCxnSpPr/>
          <p:nvPr/>
        </p:nvCxnSpPr>
        <p:spPr>
          <a:xfrm>
            <a:off x="7629835" y="5007346"/>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6" name="Rectangle 65"/>
          <p:cNvSpPr/>
          <p:nvPr/>
        </p:nvSpPr>
        <p:spPr>
          <a:xfrm>
            <a:off x="7667513" y="4545681"/>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7" name="Straight Connector 66"/>
          <p:cNvCxnSpPr/>
          <p:nvPr/>
        </p:nvCxnSpPr>
        <p:spPr>
          <a:xfrm>
            <a:off x="514338" y="2775575"/>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68" name="Rectangle 67"/>
          <p:cNvSpPr/>
          <p:nvPr/>
        </p:nvSpPr>
        <p:spPr>
          <a:xfrm>
            <a:off x="552016" y="2313910"/>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sp>
        <p:nvSpPr>
          <p:cNvPr id="70" name="Rounded Rectangle 69"/>
          <p:cNvSpPr/>
          <p:nvPr/>
        </p:nvSpPr>
        <p:spPr>
          <a:xfrm>
            <a:off x="209176" y="1613646"/>
            <a:ext cx="8695765" cy="343647"/>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ounded Rectangle 72"/>
          <p:cNvSpPr/>
          <p:nvPr/>
        </p:nvSpPr>
        <p:spPr>
          <a:xfrm>
            <a:off x="233721" y="4143960"/>
            <a:ext cx="8695765" cy="343647"/>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209176" y="6281269"/>
            <a:ext cx="8695765" cy="343647"/>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ed Rectangle 74"/>
          <p:cNvSpPr/>
          <p:nvPr/>
        </p:nvSpPr>
        <p:spPr>
          <a:xfrm>
            <a:off x="430082" y="1741540"/>
            <a:ext cx="1019989" cy="1326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a:off x="1538024" y="1741540"/>
            <a:ext cx="1019989" cy="132682"/>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ounded Rectangle 76"/>
          <p:cNvSpPr/>
          <p:nvPr/>
        </p:nvSpPr>
        <p:spPr>
          <a:xfrm>
            <a:off x="4266012" y="1736161"/>
            <a:ext cx="1019989" cy="132682"/>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ounded Rectangle 77"/>
          <p:cNvSpPr/>
          <p:nvPr/>
        </p:nvSpPr>
        <p:spPr>
          <a:xfrm>
            <a:off x="5868670" y="1736161"/>
            <a:ext cx="1019989" cy="132682"/>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a:off x="7545579" y="1741540"/>
            <a:ext cx="1019989" cy="13268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a:off x="404657" y="4226316"/>
            <a:ext cx="1019989" cy="1326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ounded Rectangle 80"/>
          <p:cNvSpPr/>
          <p:nvPr/>
        </p:nvSpPr>
        <p:spPr>
          <a:xfrm>
            <a:off x="1512599" y="4226316"/>
            <a:ext cx="1019989" cy="132682"/>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7520154" y="4226316"/>
            <a:ext cx="1019989" cy="13268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433154" y="6369709"/>
            <a:ext cx="1019989" cy="1326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1541096" y="6369709"/>
            <a:ext cx="1019989" cy="132682"/>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ounded Rectangle 86"/>
          <p:cNvSpPr/>
          <p:nvPr/>
        </p:nvSpPr>
        <p:spPr>
          <a:xfrm>
            <a:off x="4269084" y="6364330"/>
            <a:ext cx="1019989" cy="132682"/>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ounded Rectangle 87"/>
          <p:cNvSpPr/>
          <p:nvPr/>
        </p:nvSpPr>
        <p:spPr>
          <a:xfrm>
            <a:off x="5871742" y="6364330"/>
            <a:ext cx="1019989" cy="132682"/>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7548651" y="6369709"/>
            <a:ext cx="1019989" cy="13268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0" name="Table 89"/>
          <p:cNvGraphicFramePr>
            <a:graphicFrameLocks noGrp="1"/>
          </p:cNvGraphicFramePr>
          <p:nvPr>
            <p:extLst>
              <p:ext uri="{D42A27DB-BD31-4B8C-83A1-F6EECF244321}">
                <p14:modId xmlns:p14="http://schemas.microsoft.com/office/powerpoint/2010/main" val="2328953924"/>
              </p:ext>
            </p:extLst>
          </p:nvPr>
        </p:nvGraphicFramePr>
        <p:xfrm>
          <a:off x="2979612" y="2164438"/>
          <a:ext cx="4142156" cy="2194560"/>
        </p:xfrm>
        <a:graphic>
          <a:graphicData uri="http://schemas.openxmlformats.org/drawingml/2006/table">
            <a:tbl>
              <a:tblPr firstRow="1" bandRow="1">
                <a:tableStyleId>{5C22544A-7EE6-4342-B048-85BDC9FD1C3A}</a:tableStyleId>
              </a:tblPr>
              <a:tblGrid>
                <a:gridCol w="1035539"/>
                <a:gridCol w="1035539"/>
                <a:gridCol w="1035539"/>
                <a:gridCol w="1035539"/>
              </a:tblGrid>
              <a:tr h="299280">
                <a:tc>
                  <a:txBody>
                    <a:bodyPr/>
                    <a:lstStyle/>
                    <a:p>
                      <a:pPr algn="ctr"/>
                      <a:endParaRPr lang="en-US" dirty="0"/>
                    </a:p>
                  </a:txBody>
                  <a:tcPr>
                    <a:noFill/>
                  </a:tcPr>
                </a:tc>
                <a:tc>
                  <a:txBody>
                    <a:bodyPr/>
                    <a:lstStyle/>
                    <a:p>
                      <a:pPr algn="ctr"/>
                      <a:r>
                        <a:rPr lang="en-US" dirty="0" err="1" smtClean="0"/>
                        <a:t>SampleA</a:t>
                      </a:r>
                      <a:endParaRPr lang="en-US" dirty="0"/>
                    </a:p>
                  </a:txBody>
                  <a:tcPr>
                    <a:solidFill>
                      <a:schemeClr val="accent6"/>
                    </a:solidFill>
                  </a:tcPr>
                </a:tc>
                <a:tc>
                  <a:txBody>
                    <a:bodyPr/>
                    <a:lstStyle/>
                    <a:p>
                      <a:pPr algn="ctr"/>
                      <a:r>
                        <a:rPr lang="en-US" dirty="0" err="1" smtClean="0"/>
                        <a:t>SampleB</a:t>
                      </a:r>
                      <a:endParaRPr lang="en-US" dirty="0"/>
                    </a:p>
                  </a:txBody>
                  <a:tcPr>
                    <a:solidFill>
                      <a:schemeClr val="accent2"/>
                    </a:solidFill>
                  </a:tcPr>
                </a:tc>
                <a:tc>
                  <a:txBody>
                    <a:bodyPr/>
                    <a:lstStyle/>
                    <a:p>
                      <a:pPr algn="ctr"/>
                      <a:r>
                        <a:rPr lang="en-US" dirty="0" err="1" smtClean="0"/>
                        <a:t>SampleC</a:t>
                      </a:r>
                      <a:endParaRPr lang="en-US" dirty="0"/>
                    </a:p>
                  </a:txBody>
                  <a:tcPr>
                    <a:solidFill>
                      <a:schemeClr val="accent3"/>
                    </a:solidFill>
                  </a:tcPr>
                </a:tc>
              </a:tr>
              <a:tr h="299280">
                <a:tc>
                  <a:txBody>
                    <a:bodyPr/>
                    <a:lstStyle/>
                    <a:p>
                      <a:pPr algn="ctr"/>
                      <a:r>
                        <a:rPr lang="en-US" dirty="0" smtClean="0"/>
                        <a:t>IGS1</a:t>
                      </a:r>
                      <a:endParaRPr lang="en-US" dirty="0"/>
                    </a:p>
                  </a:txBody>
                  <a:tcPr>
                    <a:solidFill>
                      <a:schemeClr val="accent1"/>
                    </a:solidFill>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r>
              <a:tr h="299280">
                <a:tc>
                  <a:txBody>
                    <a:bodyPr/>
                    <a:lstStyle/>
                    <a:p>
                      <a:pPr algn="ctr"/>
                      <a:r>
                        <a:rPr lang="en-US" dirty="0" smtClean="0"/>
                        <a:t>IGS2</a:t>
                      </a:r>
                      <a:endParaRPr lang="en-US" dirty="0"/>
                    </a:p>
                  </a:txBody>
                  <a:tcPr>
                    <a:solidFill>
                      <a:schemeClr val="accent4"/>
                    </a:solidFill>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r>
              <a:tr h="299280">
                <a:tc>
                  <a:txBody>
                    <a:bodyPr/>
                    <a:lstStyle/>
                    <a:p>
                      <a:pPr algn="ctr"/>
                      <a:r>
                        <a:rPr lang="en-US" dirty="0" smtClean="0"/>
                        <a:t>IGS3</a:t>
                      </a:r>
                      <a:endParaRPr lang="en-US" dirty="0"/>
                    </a:p>
                  </a:txBody>
                  <a:tcPr>
                    <a:solidFill>
                      <a:schemeClr val="bg2"/>
                    </a:solidFill>
                  </a:tcPr>
                </a:tc>
                <a:tc>
                  <a:txBody>
                    <a:bodyPr/>
                    <a:lstStyle/>
                    <a:p>
                      <a:pPr algn="ctr"/>
                      <a:r>
                        <a:rPr lang="en-US" dirty="0" smtClean="0"/>
                        <a:t>2</a:t>
                      </a:r>
                      <a:endParaRPr lang="en-US" dirty="0"/>
                    </a:p>
                  </a:txBody>
                  <a:tcPr/>
                </a:tc>
                <a:tc>
                  <a:txBody>
                    <a:bodyPr/>
                    <a:lstStyle/>
                    <a:p>
                      <a:pPr algn="ctr"/>
                      <a:r>
                        <a:rPr lang="en-US" dirty="0" smtClean="0"/>
                        <a:t>0</a:t>
                      </a:r>
                      <a:endParaRPr lang="en-US" dirty="0"/>
                    </a:p>
                  </a:txBody>
                  <a:tcPr/>
                </a:tc>
                <a:tc>
                  <a:txBody>
                    <a:bodyPr/>
                    <a:lstStyle/>
                    <a:p>
                      <a:pPr algn="ctr"/>
                      <a:r>
                        <a:rPr lang="en-US" dirty="0" smtClean="0"/>
                        <a:t>3</a:t>
                      </a:r>
                      <a:endParaRPr lang="en-US" dirty="0"/>
                    </a:p>
                  </a:txBody>
                  <a:tcPr/>
                </a:tc>
              </a:tr>
              <a:tr h="299280">
                <a:tc>
                  <a:txBody>
                    <a:bodyPr/>
                    <a:lstStyle/>
                    <a:p>
                      <a:pPr algn="ctr"/>
                      <a:r>
                        <a:rPr lang="en-US" dirty="0" smtClean="0"/>
                        <a:t>IGS4</a:t>
                      </a:r>
                      <a:endParaRPr lang="en-US" dirty="0"/>
                    </a:p>
                  </a:txBody>
                  <a:tcPr>
                    <a:solidFill>
                      <a:schemeClr val="accent5"/>
                    </a:solidFill>
                  </a:tcPr>
                </a:tc>
                <a:tc>
                  <a:txBody>
                    <a:bodyPr/>
                    <a:lstStyle/>
                    <a:p>
                      <a:pPr algn="ctr"/>
                      <a:r>
                        <a:rPr lang="en-US" dirty="0" smtClean="0"/>
                        <a:t>2</a:t>
                      </a:r>
                      <a:endParaRPr lang="en-US" dirty="0"/>
                    </a:p>
                  </a:txBody>
                  <a:tcPr/>
                </a:tc>
                <a:tc>
                  <a:txBody>
                    <a:bodyPr/>
                    <a:lstStyle/>
                    <a:p>
                      <a:pPr algn="ctr"/>
                      <a:r>
                        <a:rPr lang="en-US" dirty="0" smtClean="0"/>
                        <a:t>0</a:t>
                      </a:r>
                      <a:endParaRPr lang="en-US" dirty="0"/>
                    </a:p>
                  </a:txBody>
                  <a:tcPr/>
                </a:tc>
                <a:tc>
                  <a:txBody>
                    <a:bodyPr/>
                    <a:lstStyle/>
                    <a:p>
                      <a:pPr algn="ctr"/>
                      <a:r>
                        <a:rPr lang="en-US" dirty="0" smtClean="0"/>
                        <a:t>3</a:t>
                      </a:r>
                      <a:endParaRPr lang="en-US" dirty="0"/>
                    </a:p>
                  </a:txBody>
                  <a:tcPr/>
                </a:tc>
              </a:tr>
              <a:tr h="299280">
                <a:tc>
                  <a:txBody>
                    <a:bodyPr/>
                    <a:lstStyle/>
                    <a:p>
                      <a:pPr algn="ctr"/>
                      <a:r>
                        <a:rPr lang="en-US" dirty="0" smtClean="0"/>
                        <a:t>IGS5</a:t>
                      </a:r>
                      <a:endParaRPr lang="en-US" dirty="0"/>
                    </a:p>
                  </a:txBody>
                  <a:tcPr>
                    <a:solidFill>
                      <a:srgbClr val="FFFF00"/>
                    </a:solidFill>
                  </a:tcPr>
                </a:tc>
                <a:tc>
                  <a:txBody>
                    <a:bodyPr/>
                    <a:lstStyle/>
                    <a:p>
                      <a:pPr algn="ctr"/>
                      <a:r>
                        <a:rPr lang="en-US" dirty="0" smtClean="0"/>
                        <a:t>2</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r>
            </a:tbl>
          </a:graphicData>
        </a:graphic>
      </p:graphicFrame>
    </p:spTree>
    <p:custDataLst>
      <p:tags r:id="rId1"/>
    </p:custDataLst>
    <p:extLst>
      <p:ext uri="{BB962C8B-B14F-4D97-AF65-F5344CB8AC3E}">
        <p14:creationId xmlns:p14="http://schemas.microsoft.com/office/powerpoint/2010/main" val="1414456723"/>
      </p:ext>
    </p:extLst>
  </p:cSld>
  <p:clrMapOvr>
    <a:masterClrMapping/>
  </p:clrMapOvr>
  <mc:AlternateContent xmlns:mc="http://schemas.openxmlformats.org/markup-compatibility/2006">
    <mc:Choice xmlns:p14="http://schemas.microsoft.com/office/powerpoint/2010/main" Requires="p14">
      <p:transition spd="slow" p14:dur="2000" advTm="22057"/>
    </mc:Choice>
    <mc:Fallback>
      <p:transition xmlns:p14="http://schemas.microsoft.com/office/powerpoint/2010/main" spd="slow" advTm="2205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p:cTn id="17" dur="500" fill="hold"/>
                                        <p:tgtEl>
                                          <p:spTgt spid="77"/>
                                        </p:tgtEl>
                                        <p:attrNameLst>
                                          <p:attrName>ppt_w</p:attrName>
                                        </p:attrNameLst>
                                      </p:cBhvr>
                                      <p:tavLst>
                                        <p:tav tm="0">
                                          <p:val>
                                            <p:fltVal val="0"/>
                                          </p:val>
                                        </p:tav>
                                        <p:tav tm="100000">
                                          <p:val>
                                            <p:strVal val="#ppt_w"/>
                                          </p:val>
                                        </p:tav>
                                      </p:tavLst>
                                    </p:anim>
                                    <p:anim calcmode="lin" valueType="num">
                                      <p:cBhvr>
                                        <p:cTn id="18" dur="500" fill="hold"/>
                                        <p:tgtEl>
                                          <p:spTgt spid="77"/>
                                        </p:tgtEl>
                                        <p:attrNameLst>
                                          <p:attrName>ppt_h</p:attrName>
                                        </p:attrNameLst>
                                      </p:cBhvr>
                                      <p:tavLst>
                                        <p:tav tm="0">
                                          <p:val>
                                            <p:fltVal val="0"/>
                                          </p:val>
                                        </p:tav>
                                        <p:tav tm="100000">
                                          <p:val>
                                            <p:strVal val="#ppt_h"/>
                                          </p:val>
                                        </p:tav>
                                      </p:tavLst>
                                    </p:anim>
                                    <p:animEffect transition="in" filter="fade">
                                      <p:cBhvr>
                                        <p:cTn id="19" dur="500"/>
                                        <p:tgtEl>
                                          <p:spTgt spid="7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p:cTn id="22" dur="500" fill="hold"/>
                                        <p:tgtEl>
                                          <p:spTgt spid="78"/>
                                        </p:tgtEl>
                                        <p:attrNameLst>
                                          <p:attrName>ppt_w</p:attrName>
                                        </p:attrNameLst>
                                      </p:cBhvr>
                                      <p:tavLst>
                                        <p:tav tm="0">
                                          <p:val>
                                            <p:fltVal val="0"/>
                                          </p:val>
                                        </p:tav>
                                        <p:tav tm="100000">
                                          <p:val>
                                            <p:strVal val="#ppt_w"/>
                                          </p:val>
                                        </p:tav>
                                      </p:tavLst>
                                    </p:anim>
                                    <p:anim calcmode="lin" valueType="num">
                                      <p:cBhvr>
                                        <p:cTn id="23" dur="500" fill="hold"/>
                                        <p:tgtEl>
                                          <p:spTgt spid="78"/>
                                        </p:tgtEl>
                                        <p:attrNameLst>
                                          <p:attrName>ppt_h</p:attrName>
                                        </p:attrNameLst>
                                      </p:cBhvr>
                                      <p:tavLst>
                                        <p:tav tm="0">
                                          <p:val>
                                            <p:fltVal val="0"/>
                                          </p:val>
                                        </p:tav>
                                        <p:tav tm="100000">
                                          <p:val>
                                            <p:strVal val="#ppt_h"/>
                                          </p:val>
                                        </p:tav>
                                      </p:tavLst>
                                    </p:anim>
                                    <p:animEffect transition="in" filter="fade">
                                      <p:cBhvr>
                                        <p:cTn id="24" dur="500"/>
                                        <p:tgtEl>
                                          <p:spTgt spid="7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500" fill="hold"/>
                                        <p:tgtEl>
                                          <p:spTgt spid="79"/>
                                        </p:tgtEl>
                                        <p:attrNameLst>
                                          <p:attrName>ppt_w</p:attrName>
                                        </p:attrNameLst>
                                      </p:cBhvr>
                                      <p:tavLst>
                                        <p:tav tm="0">
                                          <p:val>
                                            <p:fltVal val="0"/>
                                          </p:val>
                                        </p:tav>
                                        <p:tav tm="100000">
                                          <p:val>
                                            <p:strVal val="#ppt_w"/>
                                          </p:val>
                                        </p:tav>
                                      </p:tavLst>
                                    </p:anim>
                                    <p:anim calcmode="lin" valueType="num">
                                      <p:cBhvr>
                                        <p:cTn id="28" dur="500" fill="hold"/>
                                        <p:tgtEl>
                                          <p:spTgt spid="79"/>
                                        </p:tgtEl>
                                        <p:attrNameLst>
                                          <p:attrName>ppt_h</p:attrName>
                                        </p:attrNameLst>
                                      </p:cBhvr>
                                      <p:tavLst>
                                        <p:tav tm="0">
                                          <p:val>
                                            <p:fltVal val="0"/>
                                          </p:val>
                                        </p:tav>
                                        <p:tav tm="100000">
                                          <p:val>
                                            <p:strVal val="#ppt_h"/>
                                          </p:val>
                                        </p:tav>
                                      </p:tavLst>
                                    </p:anim>
                                    <p:animEffect transition="in" filter="fade">
                                      <p:cBhvr>
                                        <p:cTn id="29" dur="500"/>
                                        <p:tgtEl>
                                          <p:spTgt spid="7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0"/>
                                        </p:tgtEl>
                                        <p:attrNameLst>
                                          <p:attrName>style.visibility</p:attrName>
                                        </p:attrNameLst>
                                      </p:cBhvr>
                                      <p:to>
                                        <p:strVal val="visible"/>
                                      </p:to>
                                    </p:set>
                                    <p:anim calcmode="lin" valueType="num">
                                      <p:cBhvr>
                                        <p:cTn id="32" dur="500" fill="hold"/>
                                        <p:tgtEl>
                                          <p:spTgt spid="80"/>
                                        </p:tgtEl>
                                        <p:attrNameLst>
                                          <p:attrName>ppt_w</p:attrName>
                                        </p:attrNameLst>
                                      </p:cBhvr>
                                      <p:tavLst>
                                        <p:tav tm="0">
                                          <p:val>
                                            <p:fltVal val="0"/>
                                          </p:val>
                                        </p:tav>
                                        <p:tav tm="100000">
                                          <p:val>
                                            <p:strVal val="#ppt_w"/>
                                          </p:val>
                                        </p:tav>
                                      </p:tavLst>
                                    </p:anim>
                                    <p:anim calcmode="lin" valueType="num">
                                      <p:cBhvr>
                                        <p:cTn id="33" dur="500" fill="hold"/>
                                        <p:tgtEl>
                                          <p:spTgt spid="80"/>
                                        </p:tgtEl>
                                        <p:attrNameLst>
                                          <p:attrName>ppt_h</p:attrName>
                                        </p:attrNameLst>
                                      </p:cBhvr>
                                      <p:tavLst>
                                        <p:tav tm="0">
                                          <p:val>
                                            <p:fltVal val="0"/>
                                          </p:val>
                                        </p:tav>
                                        <p:tav tm="100000">
                                          <p:val>
                                            <p:strVal val="#ppt_h"/>
                                          </p:val>
                                        </p:tav>
                                      </p:tavLst>
                                    </p:anim>
                                    <p:animEffect transition="in" filter="fade">
                                      <p:cBhvr>
                                        <p:cTn id="34" dur="500"/>
                                        <p:tgtEl>
                                          <p:spTgt spid="8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p:cTn id="37" dur="500" fill="hold"/>
                                        <p:tgtEl>
                                          <p:spTgt spid="81"/>
                                        </p:tgtEl>
                                        <p:attrNameLst>
                                          <p:attrName>ppt_w</p:attrName>
                                        </p:attrNameLst>
                                      </p:cBhvr>
                                      <p:tavLst>
                                        <p:tav tm="0">
                                          <p:val>
                                            <p:fltVal val="0"/>
                                          </p:val>
                                        </p:tav>
                                        <p:tav tm="100000">
                                          <p:val>
                                            <p:strVal val="#ppt_w"/>
                                          </p:val>
                                        </p:tav>
                                      </p:tavLst>
                                    </p:anim>
                                    <p:anim calcmode="lin" valueType="num">
                                      <p:cBhvr>
                                        <p:cTn id="38" dur="500" fill="hold"/>
                                        <p:tgtEl>
                                          <p:spTgt spid="81"/>
                                        </p:tgtEl>
                                        <p:attrNameLst>
                                          <p:attrName>ppt_h</p:attrName>
                                        </p:attrNameLst>
                                      </p:cBhvr>
                                      <p:tavLst>
                                        <p:tav tm="0">
                                          <p:val>
                                            <p:fltVal val="0"/>
                                          </p:val>
                                        </p:tav>
                                        <p:tav tm="100000">
                                          <p:val>
                                            <p:strVal val="#ppt_h"/>
                                          </p:val>
                                        </p:tav>
                                      </p:tavLst>
                                    </p:anim>
                                    <p:animEffect transition="in" filter="fade">
                                      <p:cBhvr>
                                        <p:cTn id="39" dur="500"/>
                                        <p:tgtEl>
                                          <p:spTgt spid="8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 calcmode="lin" valueType="num">
                                      <p:cBhvr>
                                        <p:cTn id="42" dur="500" fill="hold"/>
                                        <p:tgtEl>
                                          <p:spTgt spid="84"/>
                                        </p:tgtEl>
                                        <p:attrNameLst>
                                          <p:attrName>ppt_w</p:attrName>
                                        </p:attrNameLst>
                                      </p:cBhvr>
                                      <p:tavLst>
                                        <p:tav tm="0">
                                          <p:val>
                                            <p:fltVal val="0"/>
                                          </p:val>
                                        </p:tav>
                                        <p:tav tm="100000">
                                          <p:val>
                                            <p:strVal val="#ppt_w"/>
                                          </p:val>
                                        </p:tav>
                                      </p:tavLst>
                                    </p:anim>
                                    <p:anim calcmode="lin" valueType="num">
                                      <p:cBhvr>
                                        <p:cTn id="43" dur="500" fill="hold"/>
                                        <p:tgtEl>
                                          <p:spTgt spid="84"/>
                                        </p:tgtEl>
                                        <p:attrNameLst>
                                          <p:attrName>ppt_h</p:attrName>
                                        </p:attrNameLst>
                                      </p:cBhvr>
                                      <p:tavLst>
                                        <p:tav tm="0">
                                          <p:val>
                                            <p:fltVal val="0"/>
                                          </p:val>
                                        </p:tav>
                                        <p:tav tm="100000">
                                          <p:val>
                                            <p:strVal val="#ppt_h"/>
                                          </p:val>
                                        </p:tav>
                                      </p:tavLst>
                                    </p:anim>
                                    <p:animEffect transition="in" filter="fade">
                                      <p:cBhvr>
                                        <p:cTn id="44" dur="500"/>
                                        <p:tgtEl>
                                          <p:spTgt spid="8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500" fill="hold"/>
                                        <p:tgtEl>
                                          <p:spTgt spid="89"/>
                                        </p:tgtEl>
                                        <p:attrNameLst>
                                          <p:attrName>ppt_w</p:attrName>
                                        </p:attrNameLst>
                                      </p:cBhvr>
                                      <p:tavLst>
                                        <p:tav tm="0">
                                          <p:val>
                                            <p:fltVal val="0"/>
                                          </p:val>
                                        </p:tav>
                                        <p:tav tm="100000">
                                          <p:val>
                                            <p:strVal val="#ppt_w"/>
                                          </p:val>
                                        </p:tav>
                                      </p:tavLst>
                                    </p:anim>
                                    <p:anim calcmode="lin" valueType="num">
                                      <p:cBhvr>
                                        <p:cTn id="48" dur="500" fill="hold"/>
                                        <p:tgtEl>
                                          <p:spTgt spid="89"/>
                                        </p:tgtEl>
                                        <p:attrNameLst>
                                          <p:attrName>ppt_h</p:attrName>
                                        </p:attrNameLst>
                                      </p:cBhvr>
                                      <p:tavLst>
                                        <p:tav tm="0">
                                          <p:val>
                                            <p:fltVal val="0"/>
                                          </p:val>
                                        </p:tav>
                                        <p:tav tm="100000">
                                          <p:val>
                                            <p:strVal val="#ppt_h"/>
                                          </p:val>
                                        </p:tav>
                                      </p:tavLst>
                                    </p:anim>
                                    <p:animEffect transition="in" filter="fade">
                                      <p:cBhvr>
                                        <p:cTn id="49" dur="500"/>
                                        <p:tgtEl>
                                          <p:spTgt spid="8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fltVal val="0"/>
                                          </p:val>
                                        </p:tav>
                                        <p:tav tm="100000">
                                          <p:val>
                                            <p:strVal val="#ppt_w"/>
                                          </p:val>
                                        </p:tav>
                                      </p:tavLst>
                                    </p:anim>
                                    <p:anim calcmode="lin" valueType="num">
                                      <p:cBhvr>
                                        <p:cTn id="53" dur="500" fill="hold"/>
                                        <p:tgtEl>
                                          <p:spTgt spid="88"/>
                                        </p:tgtEl>
                                        <p:attrNameLst>
                                          <p:attrName>ppt_h</p:attrName>
                                        </p:attrNameLst>
                                      </p:cBhvr>
                                      <p:tavLst>
                                        <p:tav tm="0">
                                          <p:val>
                                            <p:fltVal val="0"/>
                                          </p:val>
                                        </p:tav>
                                        <p:tav tm="100000">
                                          <p:val>
                                            <p:strVal val="#ppt_h"/>
                                          </p:val>
                                        </p:tav>
                                      </p:tavLst>
                                    </p:anim>
                                    <p:animEffect transition="in" filter="fade">
                                      <p:cBhvr>
                                        <p:cTn id="54" dur="500"/>
                                        <p:tgtEl>
                                          <p:spTgt spid="8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p:cTn id="57" dur="500" fill="hold"/>
                                        <p:tgtEl>
                                          <p:spTgt spid="87"/>
                                        </p:tgtEl>
                                        <p:attrNameLst>
                                          <p:attrName>ppt_w</p:attrName>
                                        </p:attrNameLst>
                                      </p:cBhvr>
                                      <p:tavLst>
                                        <p:tav tm="0">
                                          <p:val>
                                            <p:fltVal val="0"/>
                                          </p:val>
                                        </p:tav>
                                        <p:tav tm="100000">
                                          <p:val>
                                            <p:strVal val="#ppt_w"/>
                                          </p:val>
                                        </p:tav>
                                      </p:tavLst>
                                    </p:anim>
                                    <p:anim calcmode="lin" valueType="num">
                                      <p:cBhvr>
                                        <p:cTn id="58" dur="500" fill="hold"/>
                                        <p:tgtEl>
                                          <p:spTgt spid="87"/>
                                        </p:tgtEl>
                                        <p:attrNameLst>
                                          <p:attrName>ppt_h</p:attrName>
                                        </p:attrNameLst>
                                      </p:cBhvr>
                                      <p:tavLst>
                                        <p:tav tm="0">
                                          <p:val>
                                            <p:fltVal val="0"/>
                                          </p:val>
                                        </p:tav>
                                        <p:tav tm="100000">
                                          <p:val>
                                            <p:strVal val="#ppt_h"/>
                                          </p:val>
                                        </p:tav>
                                      </p:tavLst>
                                    </p:anim>
                                    <p:animEffect transition="in" filter="fade">
                                      <p:cBhvr>
                                        <p:cTn id="59" dur="500"/>
                                        <p:tgtEl>
                                          <p:spTgt spid="8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anim calcmode="lin" valueType="num">
                                      <p:cBhvr>
                                        <p:cTn id="67" dur="500" fill="hold"/>
                                        <p:tgtEl>
                                          <p:spTgt spid="85"/>
                                        </p:tgtEl>
                                        <p:attrNameLst>
                                          <p:attrName>ppt_w</p:attrName>
                                        </p:attrNameLst>
                                      </p:cBhvr>
                                      <p:tavLst>
                                        <p:tav tm="0">
                                          <p:val>
                                            <p:fltVal val="0"/>
                                          </p:val>
                                        </p:tav>
                                        <p:tav tm="100000">
                                          <p:val>
                                            <p:strVal val="#ppt_w"/>
                                          </p:val>
                                        </p:tav>
                                      </p:tavLst>
                                    </p:anim>
                                    <p:anim calcmode="lin" valueType="num">
                                      <p:cBhvr>
                                        <p:cTn id="68" dur="500" fill="hold"/>
                                        <p:tgtEl>
                                          <p:spTgt spid="85"/>
                                        </p:tgtEl>
                                        <p:attrNameLst>
                                          <p:attrName>ppt_h</p:attrName>
                                        </p:attrNameLst>
                                      </p:cBhvr>
                                      <p:tavLst>
                                        <p:tav tm="0">
                                          <p:val>
                                            <p:fltVal val="0"/>
                                          </p:val>
                                        </p:tav>
                                        <p:tav tm="100000">
                                          <p:val>
                                            <p:strVal val="#ppt_h"/>
                                          </p:val>
                                        </p:tav>
                                      </p:tavLst>
                                    </p:anim>
                                    <p:animEffect transition="in" filter="fade">
                                      <p:cBhvr>
                                        <p:cTn id="69" dur="500"/>
                                        <p:tgtEl>
                                          <p:spTgt spid="85"/>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90"/>
                                        </p:tgtEl>
                                        <p:attrNameLst>
                                          <p:attrName>style.visibility</p:attrName>
                                        </p:attrNameLst>
                                      </p:cBhvr>
                                      <p:to>
                                        <p:strVal val="visible"/>
                                      </p:to>
                                    </p:set>
                                    <p:anim calcmode="lin" valueType="num">
                                      <p:cBhvr>
                                        <p:cTn id="74" dur="500" fill="hold"/>
                                        <p:tgtEl>
                                          <p:spTgt spid="90"/>
                                        </p:tgtEl>
                                        <p:attrNameLst>
                                          <p:attrName>ppt_w</p:attrName>
                                        </p:attrNameLst>
                                      </p:cBhvr>
                                      <p:tavLst>
                                        <p:tav tm="0">
                                          <p:val>
                                            <p:fltVal val="0"/>
                                          </p:val>
                                        </p:tav>
                                        <p:tav tm="100000">
                                          <p:val>
                                            <p:strVal val="#ppt_w"/>
                                          </p:val>
                                        </p:tav>
                                      </p:tavLst>
                                    </p:anim>
                                    <p:anim calcmode="lin" valueType="num">
                                      <p:cBhvr>
                                        <p:cTn id="75" dur="500" fill="hold"/>
                                        <p:tgtEl>
                                          <p:spTgt spid="90"/>
                                        </p:tgtEl>
                                        <p:attrNameLst>
                                          <p:attrName>ppt_h</p:attrName>
                                        </p:attrNameLst>
                                      </p:cBhvr>
                                      <p:tavLst>
                                        <p:tav tm="0">
                                          <p:val>
                                            <p:fltVal val="0"/>
                                          </p:val>
                                        </p:tav>
                                        <p:tav tm="100000">
                                          <p:val>
                                            <p:strVal val="#ppt_h"/>
                                          </p:val>
                                        </p:tav>
                                      </p:tavLst>
                                    </p:anim>
                                    <p:animEffect transition="in" filter="fade">
                                      <p:cBhvr>
                                        <p:cTn id="7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4" grpId="0" animBg="1"/>
      <p:bldP spid="85" grpId="0" animBg="1"/>
      <p:bldP spid="86" grpId="0" animBg="1"/>
      <p:bldP spid="87" grpId="0" animBg="1"/>
      <p:bldP spid="88" grpId="0" animBg="1"/>
      <p:bldP spid="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49334" cy="338554"/>
          </a:xfrm>
          <a:prstGeom prst="rect">
            <a:avLst/>
          </a:prstGeom>
          <a:noFill/>
        </p:spPr>
        <p:txBody>
          <a:bodyPr wrap="none" rtlCol="0">
            <a:spAutoFit/>
          </a:bodyPr>
          <a:lstStyle/>
          <a:p>
            <a:r>
              <a:rPr lang="en-GB" sz="1600" b="1" dirty="0" smtClean="0">
                <a:solidFill>
                  <a:prstClr val="black"/>
                </a:solidFill>
                <a:latin typeface="Calibri"/>
              </a:rPr>
              <a:t>Species-by-sample table</a:t>
            </a:r>
            <a:endParaRPr lang="en-GB" sz="1600" b="1" dirty="0">
              <a:solidFill>
                <a:prstClr val="black"/>
              </a:solidFill>
              <a:latin typeface="Calibri"/>
            </a:endParaRPr>
          </a:p>
        </p:txBody>
      </p: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pic>
        <p:nvPicPr>
          <p:cNvPr id="4" name="Picture 3" descr="Screen Shot 2014-11-14 at 10.54.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972" y="3130951"/>
            <a:ext cx="5892800" cy="2006600"/>
          </a:xfrm>
          <a:prstGeom prst="rect">
            <a:avLst/>
          </a:prstGeom>
        </p:spPr>
      </p:pic>
      <p:pic>
        <p:nvPicPr>
          <p:cNvPr id="3" name="Picture 2" descr="Screen Shot 2014-11-14 at 10.54.3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722" y="3732014"/>
            <a:ext cx="5842000" cy="2032000"/>
          </a:xfrm>
          <a:prstGeom prst="rect">
            <a:avLst/>
          </a:prstGeom>
        </p:spPr>
      </p:pic>
      <p:pic>
        <p:nvPicPr>
          <p:cNvPr id="102" name="Picture 101" descr="Screen Shot 2014-11-14 at 12.49.29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8706" y="4090381"/>
            <a:ext cx="5296655" cy="2094340"/>
          </a:xfrm>
          <a:prstGeom prst="rect">
            <a:avLst/>
          </a:prstGeom>
        </p:spPr>
      </p:pic>
    </p:spTree>
    <p:custDataLst>
      <p:tags r:id="rId1"/>
    </p:custDataLst>
    <p:extLst>
      <p:ext uri="{BB962C8B-B14F-4D97-AF65-F5344CB8AC3E}">
        <p14:creationId xmlns:p14="http://schemas.microsoft.com/office/powerpoint/2010/main" val="663507907"/>
      </p:ext>
    </p:extLst>
  </p:cSld>
  <p:clrMapOvr>
    <a:masterClrMapping/>
  </p:clrMapOvr>
  <mc:AlternateContent xmlns:mc="http://schemas.openxmlformats.org/markup-compatibility/2006">
    <mc:Choice xmlns:p14="http://schemas.microsoft.com/office/powerpoint/2010/main" Requires="p14">
      <p:transition p14:dur="0" advTm="6997"/>
    </mc:Choice>
    <mc:Fallback>
      <p:transition xmlns:p14="http://schemas.microsoft.com/office/powerpoint/2010/main" advTm="699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dissolve">
                                      <p:cBhvr>
                                        <p:cTn id="10"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880" y="1583804"/>
            <a:ext cx="8803532" cy="3576484"/>
          </a:xfrm>
          <a:prstGeom prst="rect">
            <a:avLst/>
          </a:prstGeom>
        </p:spPr>
      </p:pic>
      <p:sp>
        <p:nvSpPr>
          <p:cNvPr id="4" name="TextBox 3"/>
          <p:cNvSpPr txBox="1"/>
          <p:nvPr/>
        </p:nvSpPr>
        <p:spPr>
          <a:xfrm>
            <a:off x="2779059" y="403412"/>
            <a:ext cx="5946588" cy="830997"/>
          </a:xfrm>
          <a:prstGeom prst="rect">
            <a:avLst/>
          </a:prstGeom>
          <a:solidFill>
            <a:srgbClr val="376092"/>
          </a:solidFill>
        </p:spPr>
        <p:txBody>
          <a:bodyPr wrap="square" rtlCol="0">
            <a:spAutoFit/>
          </a:bodyPr>
          <a:lstStyle/>
          <a:p>
            <a:pPr algn="ctr"/>
            <a:r>
              <a:rPr lang="en-US" sz="2400" dirty="0">
                <a:solidFill>
                  <a:srgbClr val="FFFFFF"/>
                </a:solidFill>
              </a:rPr>
              <a:t>IGS(informative genomic segment) can represent the novel information of a genome</a:t>
            </a:r>
          </a:p>
        </p:txBody>
      </p:sp>
      <p:sp>
        <p:nvSpPr>
          <p:cNvPr id="3" name="Rectangle 2"/>
          <p:cNvSpPr/>
          <p:nvPr/>
        </p:nvSpPr>
        <p:spPr>
          <a:xfrm>
            <a:off x="131292" y="5502737"/>
            <a:ext cx="8908120" cy="646331"/>
          </a:xfrm>
          <a:prstGeom prst="rect">
            <a:avLst/>
          </a:prstGeom>
        </p:spPr>
        <p:txBody>
          <a:bodyPr wrap="square">
            <a:spAutoFit/>
          </a:bodyPr>
          <a:lstStyle/>
          <a:p>
            <a:pPr marL="285750" indent="-285750">
              <a:buFont typeface="Arial"/>
              <a:buChar char="•"/>
            </a:pPr>
            <a:r>
              <a:rPr lang="en-US" dirty="0"/>
              <a:t>The more </a:t>
            </a:r>
            <a:r>
              <a:rPr lang="en-US" dirty="0" smtClean="0"/>
              <a:t>IGSs there </a:t>
            </a:r>
            <a:r>
              <a:rPr lang="en-US" dirty="0"/>
              <a:t>are in a sample, the higher diversity , higher richness </a:t>
            </a:r>
            <a:r>
              <a:rPr lang="en-US" dirty="0" smtClean="0"/>
              <a:t>the sample has.</a:t>
            </a:r>
          </a:p>
          <a:p>
            <a:pPr marL="285750" indent="-285750">
              <a:buFont typeface="Arial"/>
              <a:buChar char="•"/>
            </a:pPr>
            <a:r>
              <a:rPr lang="en-US" dirty="0" smtClean="0"/>
              <a:t>The </a:t>
            </a:r>
            <a:r>
              <a:rPr lang="en-US" dirty="0"/>
              <a:t>more </a:t>
            </a:r>
            <a:r>
              <a:rPr lang="en-US" dirty="0" smtClean="0"/>
              <a:t>IGSs two </a:t>
            </a:r>
            <a:r>
              <a:rPr lang="en-US" dirty="0"/>
              <a:t>samples share, the </a:t>
            </a:r>
            <a:r>
              <a:rPr lang="en-US" dirty="0" smtClean="0"/>
              <a:t>more similar </a:t>
            </a:r>
            <a:r>
              <a:rPr lang="en-US" dirty="0"/>
              <a:t>the two samples are. </a:t>
            </a:r>
            <a:endParaRPr lang="en-US" dirty="0"/>
          </a:p>
        </p:txBody>
      </p:sp>
    </p:spTree>
    <p:extLst>
      <p:ext uri="{BB962C8B-B14F-4D97-AF65-F5344CB8AC3E}">
        <p14:creationId xmlns:p14="http://schemas.microsoft.com/office/powerpoint/2010/main" val="3955903805"/>
      </p:ext>
    </p:extLst>
  </p:cSld>
  <p:clrMapOvr>
    <a:masterClrMapping/>
  </p:clrMapOvr>
  <mc:AlternateContent xmlns:mc="http://schemas.openxmlformats.org/markup-compatibility/2006">
    <mc:Choice xmlns:p14="http://schemas.microsoft.com/office/powerpoint/2010/main" Requires="p14">
      <p:transition spd="slow" p14:dur="2000" advTm="17251"/>
    </mc:Choice>
    <mc:Fallback>
      <p:transition xmlns:p14="http://schemas.microsoft.com/office/powerpoint/2010/main" spd="slow" advTm="17251"/>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6.png"/>
          <p:cNvPicPr/>
          <p:nvPr/>
        </p:nvPicPr>
        <p:blipFill>
          <a:blip r:embed="rId3">
            <a:extLst/>
          </a:blip>
          <a:stretch>
            <a:fillRect/>
          </a:stretch>
        </p:blipFill>
        <p:spPr>
          <a:xfrm>
            <a:off x="282193" y="332639"/>
            <a:ext cx="4481315" cy="2301216"/>
          </a:xfrm>
          <a:prstGeom prst="rect">
            <a:avLst/>
          </a:prstGeom>
          <a:ln w="12700">
            <a:miter lim="400000"/>
          </a:ln>
        </p:spPr>
      </p:pic>
      <p:pic>
        <p:nvPicPr>
          <p:cNvPr id="3" name="Picture 2" descr="Screen Shot 2014-11-13 at 3.4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93" y="3318422"/>
            <a:ext cx="4009808" cy="30822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929368692"/>
              </p:ext>
            </p:extLst>
          </p:nvPr>
        </p:nvGraphicFramePr>
        <p:xfrm>
          <a:off x="4763508" y="2368176"/>
          <a:ext cx="4260963" cy="2861236"/>
        </p:xfrm>
        <a:graphic>
          <a:graphicData uri="http://schemas.openxmlformats.org/drawingml/2006/table">
            <a:tbl>
              <a:tblPr firstRow="1" bandRow="1">
                <a:tableStyleId>{5C22544A-7EE6-4342-B048-85BDC9FD1C3A}</a:tableStyleId>
              </a:tblPr>
              <a:tblGrid>
                <a:gridCol w="608709"/>
                <a:gridCol w="608709"/>
                <a:gridCol w="608709"/>
                <a:gridCol w="608709"/>
                <a:gridCol w="608709"/>
                <a:gridCol w="608709"/>
                <a:gridCol w="608709"/>
              </a:tblGrid>
              <a:tr h="408748">
                <a:tc>
                  <a:txBody>
                    <a:bodyPr/>
                    <a:lstStyle/>
                    <a:p>
                      <a:endParaRPr lang="en-US" dirty="0"/>
                    </a:p>
                  </a:txBody>
                  <a:tcPr/>
                </a:tc>
                <a:tc>
                  <a:txBody>
                    <a:bodyPr/>
                    <a:lstStyle/>
                    <a:p>
                      <a:r>
                        <a:rPr lang="en-US" dirty="0" smtClean="0"/>
                        <a:t>S1</a:t>
                      </a:r>
                      <a:endParaRPr lang="en-US" dirty="0"/>
                    </a:p>
                  </a:txBody>
                  <a:tcPr/>
                </a:tc>
                <a:tc>
                  <a:txBody>
                    <a:bodyPr/>
                    <a:lstStyle/>
                    <a:p>
                      <a:r>
                        <a:rPr lang="en-US" dirty="0" smtClean="0"/>
                        <a:t>S2</a:t>
                      </a:r>
                      <a:endParaRPr lang="en-US" dirty="0"/>
                    </a:p>
                  </a:txBody>
                  <a:tcPr/>
                </a:tc>
                <a:tc>
                  <a:txBody>
                    <a:bodyPr/>
                    <a:lstStyle/>
                    <a:p>
                      <a:r>
                        <a:rPr lang="en-US" dirty="0" smtClean="0"/>
                        <a:t>S3</a:t>
                      </a:r>
                      <a:endParaRPr lang="en-US" dirty="0"/>
                    </a:p>
                  </a:txBody>
                  <a:tcPr/>
                </a:tc>
                <a:tc>
                  <a:txBody>
                    <a:bodyPr/>
                    <a:lstStyle/>
                    <a:p>
                      <a:r>
                        <a:rPr lang="en-US" dirty="0" smtClean="0"/>
                        <a:t>S4</a:t>
                      </a:r>
                      <a:endParaRPr lang="en-US" dirty="0"/>
                    </a:p>
                  </a:txBody>
                  <a:tcPr/>
                </a:tc>
                <a:tc>
                  <a:txBody>
                    <a:bodyPr/>
                    <a:lstStyle/>
                    <a:p>
                      <a:r>
                        <a:rPr lang="en-US" dirty="0" smtClean="0"/>
                        <a:t>S5</a:t>
                      </a:r>
                      <a:endParaRPr lang="en-US" dirty="0"/>
                    </a:p>
                  </a:txBody>
                  <a:tcPr/>
                </a:tc>
                <a:tc>
                  <a:txBody>
                    <a:bodyPr/>
                    <a:lstStyle/>
                    <a:p>
                      <a:r>
                        <a:rPr lang="en-US" dirty="0" smtClean="0"/>
                        <a:t>S6</a:t>
                      </a:r>
                      <a:endParaRPr lang="en-US" dirty="0"/>
                    </a:p>
                  </a:txBody>
                  <a:tcPr/>
                </a:tc>
              </a:tr>
              <a:tr h="408748">
                <a:tc>
                  <a:txBody>
                    <a:bodyPr/>
                    <a:lstStyle/>
                    <a:p>
                      <a:r>
                        <a:rPr lang="en-US" dirty="0" smtClean="0"/>
                        <a:t>S1</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c>
                  <a:txBody>
                    <a:bodyPr/>
                    <a:lstStyle/>
                    <a:p>
                      <a:r>
                        <a:rPr lang="en-US" dirty="0" smtClean="0"/>
                        <a:t>0.5</a:t>
                      </a:r>
                      <a:endParaRPr lang="en-US" dirty="0"/>
                    </a:p>
                  </a:txBody>
                  <a:tcPr/>
                </a:tc>
                <a:tc>
                  <a:txBody>
                    <a:bodyPr/>
                    <a:lstStyle/>
                    <a:p>
                      <a:r>
                        <a:rPr lang="en-US" dirty="0" smtClean="0"/>
                        <a:t>0.5</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S2</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c>
                  <a:txBody>
                    <a:bodyPr/>
                    <a:lstStyle/>
                    <a:p>
                      <a:r>
                        <a:rPr lang="en-US" dirty="0" smtClean="0"/>
                        <a:t>0.25</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S3</a:t>
                      </a:r>
                      <a:endParaRPr lang="en-US" dirty="0"/>
                    </a:p>
                  </a:txBody>
                  <a:tcPr/>
                </a:tc>
                <a:tc>
                  <a:txBody>
                    <a:bodyPr/>
                    <a:lstStyle/>
                    <a:p>
                      <a:r>
                        <a:rPr lang="en-US" dirty="0" smtClean="0"/>
                        <a:t>0.5</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S4</a:t>
                      </a:r>
                      <a:endParaRPr lang="en-US" dirty="0"/>
                    </a:p>
                  </a:txBody>
                  <a:tcPr/>
                </a:tc>
                <a:tc>
                  <a:txBody>
                    <a:bodyPr/>
                    <a:lstStyle/>
                    <a:p>
                      <a:r>
                        <a:rPr lang="en-US" dirty="0" smtClean="0"/>
                        <a:t>0.5</a:t>
                      </a:r>
                      <a:endParaRPr lang="en-US" dirty="0"/>
                    </a:p>
                  </a:txBody>
                  <a:tcPr/>
                </a:tc>
                <a:tc>
                  <a:txBody>
                    <a:bodyPr/>
                    <a:lstStyle/>
                    <a:p>
                      <a:r>
                        <a:rPr lang="en-US" dirty="0" smtClean="0"/>
                        <a:t>0.25</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S5</a:t>
                      </a:r>
                      <a:endParaRPr lang="en-US" dirty="0"/>
                    </a:p>
                  </a:txBody>
                  <a:tcPr/>
                </a:tc>
                <a:tc>
                  <a:txBody>
                    <a:bodyPr/>
                    <a:lstStyle/>
                    <a:p>
                      <a:r>
                        <a:rPr lang="en-US" dirty="0" smtClean="0"/>
                        <a:t>0.75</a:t>
                      </a:r>
                      <a:endParaRPr lang="en-US" dirty="0"/>
                    </a:p>
                  </a:txBody>
                  <a:tcPr/>
                </a:tc>
                <a:tc>
                  <a:txBody>
                    <a:bodyPr/>
                    <a:lstStyle/>
                    <a:p>
                      <a:r>
                        <a:rPr lang="en-US" dirty="0" smtClean="0"/>
                        <a:t>0.75</a:t>
                      </a:r>
                      <a:endParaRPr lang="en-US" dirty="0"/>
                    </a:p>
                  </a:txBody>
                  <a:tcPr/>
                </a:tc>
                <a:tc>
                  <a:txBody>
                    <a:bodyPr/>
                    <a:lstStyle/>
                    <a:p>
                      <a:r>
                        <a:rPr lang="en-US" dirty="0" smtClean="0"/>
                        <a:t>0.75</a:t>
                      </a:r>
                      <a:endParaRPr lang="en-US" dirty="0"/>
                    </a:p>
                  </a:txBody>
                  <a:tcPr/>
                </a:tc>
                <a:tc>
                  <a:txBody>
                    <a:bodyPr/>
                    <a:lstStyle/>
                    <a:p>
                      <a:r>
                        <a:rPr lang="en-US" dirty="0" smtClean="0"/>
                        <a:t>0.75</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r>
              <a:tr h="408748">
                <a:tc>
                  <a:txBody>
                    <a:bodyPr/>
                    <a:lstStyle/>
                    <a:p>
                      <a:r>
                        <a:rPr lang="en-US" dirty="0" smtClean="0"/>
                        <a:t>S6</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r>
            </a:tbl>
          </a:graphicData>
        </a:graphic>
      </p:graphicFrame>
      <p:sp>
        <p:nvSpPr>
          <p:cNvPr id="5" name="TextBox 4"/>
          <p:cNvSpPr txBox="1"/>
          <p:nvPr/>
        </p:nvSpPr>
        <p:spPr>
          <a:xfrm>
            <a:off x="522941" y="2853765"/>
            <a:ext cx="3331883" cy="369332"/>
          </a:xfrm>
          <a:prstGeom prst="rect">
            <a:avLst/>
          </a:prstGeom>
          <a:solidFill>
            <a:srgbClr val="376092"/>
          </a:solidFill>
        </p:spPr>
        <p:txBody>
          <a:bodyPr wrap="square" rtlCol="0">
            <a:spAutoFit/>
          </a:bodyPr>
          <a:lstStyle/>
          <a:p>
            <a:pPr algn="ctr"/>
            <a:r>
              <a:rPr lang="en-US" dirty="0" smtClean="0">
                <a:solidFill>
                  <a:srgbClr val="FFFFFF"/>
                </a:solidFill>
              </a:rPr>
              <a:t>Samples-by-IGSs matrix</a:t>
            </a:r>
            <a:endParaRPr lang="en-US" dirty="0">
              <a:solidFill>
                <a:srgbClr val="FFFFFF"/>
              </a:solidFill>
            </a:endParaRPr>
          </a:p>
        </p:txBody>
      </p:sp>
      <p:sp>
        <p:nvSpPr>
          <p:cNvPr id="6" name="TextBox 5"/>
          <p:cNvSpPr txBox="1"/>
          <p:nvPr/>
        </p:nvSpPr>
        <p:spPr>
          <a:xfrm>
            <a:off x="5172636" y="1780988"/>
            <a:ext cx="3331883" cy="369332"/>
          </a:xfrm>
          <a:prstGeom prst="rect">
            <a:avLst/>
          </a:prstGeom>
          <a:solidFill>
            <a:srgbClr val="376092"/>
          </a:solidFill>
        </p:spPr>
        <p:txBody>
          <a:bodyPr wrap="square" rtlCol="0">
            <a:spAutoFit/>
          </a:bodyPr>
          <a:lstStyle/>
          <a:p>
            <a:pPr algn="ctr"/>
            <a:r>
              <a:rPr lang="en-US" dirty="0" smtClean="0">
                <a:solidFill>
                  <a:srgbClr val="FFFFFF"/>
                </a:solidFill>
              </a:rPr>
              <a:t>Bray-</a:t>
            </a:r>
            <a:r>
              <a:rPr lang="en-US" dirty="0" err="1" smtClean="0">
                <a:solidFill>
                  <a:srgbClr val="FFFFFF"/>
                </a:solidFill>
              </a:rPr>
              <a:t>curtis</a:t>
            </a:r>
            <a:r>
              <a:rPr lang="en-US" dirty="0" smtClean="0">
                <a:solidFill>
                  <a:srgbClr val="FFFFFF"/>
                </a:solidFill>
              </a:rPr>
              <a:t> dissimilarity matrix</a:t>
            </a:r>
            <a:endParaRPr lang="en-US" dirty="0">
              <a:solidFill>
                <a:srgbClr val="FFFFFF"/>
              </a:solidFill>
            </a:endParaRPr>
          </a:p>
        </p:txBody>
      </p:sp>
      <p:sp>
        <p:nvSpPr>
          <p:cNvPr id="7" name="Rectangle 6"/>
          <p:cNvSpPr/>
          <p:nvPr/>
        </p:nvSpPr>
        <p:spPr>
          <a:xfrm>
            <a:off x="5172636" y="254000"/>
            <a:ext cx="3424287" cy="12602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Simulated data sets with different species composition</a:t>
            </a:r>
            <a:endParaRPr lang="en-US" dirty="0"/>
          </a:p>
        </p:txBody>
      </p:sp>
    </p:spTree>
    <p:extLst>
      <p:ext uri="{BB962C8B-B14F-4D97-AF65-F5344CB8AC3E}">
        <p14:creationId xmlns:p14="http://schemas.microsoft.com/office/powerpoint/2010/main" val="3100484893"/>
      </p:ext>
    </p:extLst>
  </p:cSld>
  <p:clrMapOvr>
    <a:masterClrMapping/>
  </p:clrMapOvr>
  <mc:AlternateContent xmlns:mc="http://schemas.openxmlformats.org/markup-compatibility/2006">
    <mc:Choice xmlns:p14="http://schemas.microsoft.com/office/powerpoint/2010/main" Requires="p14">
      <p:transition spd="slow" p14:dur="2000" advTm="29396"/>
    </mc:Choice>
    <mc:Fallback>
      <p:transition xmlns:p14="http://schemas.microsoft.com/office/powerpoint/2010/main" spd="slow" advTm="2939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36.png"/>
          <p:cNvPicPr/>
          <p:nvPr/>
        </p:nvPicPr>
        <p:blipFill>
          <a:blip r:embed="rId3">
            <a:extLst/>
          </a:blip>
          <a:stretch>
            <a:fillRect/>
          </a:stretch>
        </p:blipFill>
        <p:spPr>
          <a:xfrm>
            <a:off x="177605" y="183228"/>
            <a:ext cx="4481315" cy="2301216"/>
          </a:xfrm>
          <a:prstGeom prst="rect">
            <a:avLst/>
          </a:prstGeom>
          <a:ln w="12700">
            <a:miter lim="400000"/>
          </a:ln>
        </p:spPr>
      </p:pic>
      <p:pic>
        <p:nvPicPr>
          <p:cNvPr id="102" name="image5.tif"/>
          <p:cNvPicPr/>
          <p:nvPr/>
        </p:nvPicPr>
        <p:blipFill>
          <a:blip r:embed="rId4">
            <a:extLst/>
          </a:blip>
          <a:stretch>
            <a:fillRect/>
          </a:stretch>
        </p:blipFill>
        <p:spPr>
          <a:xfrm>
            <a:off x="4952457" y="95447"/>
            <a:ext cx="3434230" cy="3439870"/>
          </a:xfrm>
          <a:prstGeom prst="rect">
            <a:avLst/>
          </a:prstGeom>
          <a:ln w="12700">
            <a:miter lim="400000"/>
          </a:ln>
        </p:spPr>
      </p:pic>
      <p:sp>
        <p:nvSpPr>
          <p:cNvPr id="103" name="Shape 103"/>
          <p:cNvSpPr/>
          <p:nvPr/>
        </p:nvSpPr>
        <p:spPr>
          <a:xfrm>
            <a:off x="8040171" y="2977358"/>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04" name="Shape 104"/>
          <p:cNvSpPr/>
          <p:nvPr/>
        </p:nvSpPr>
        <p:spPr>
          <a:xfrm>
            <a:off x="8022980" y="2446557"/>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ABCD</a:t>
            </a:r>
          </a:p>
        </p:txBody>
      </p:sp>
      <p:sp>
        <p:nvSpPr>
          <p:cNvPr id="105" name="Shape 105"/>
          <p:cNvSpPr/>
          <p:nvPr/>
        </p:nvSpPr>
        <p:spPr>
          <a:xfrm>
            <a:off x="8031576" y="1915756"/>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06" name="Shape 106"/>
          <p:cNvSpPr/>
          <p:nvPr/>
        </p:nvSpPr>
        <p:spPr>
          <a:xfrm>
            <a:off x="8040326" y="1279064"/>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07" name="Shape 107"/>
          <p:cNvSpPr/>
          <p:nvPr/>
        </p:nvSpPr>
        <p:spPr>
          <a:xfrm>
            <a:off x="8004453" y="778132"/>
            <a:ext cx="743466"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500">
                <a:solidFill>
                  <a:srgbClr val="FFFFFF"/>
                </a:solidFill>
              </a:defRPr>
            </a:lvl1pPr>
          </a:lstStyle>
          <a:p>
            <a:pPr lvl="0">
              <a:defRPr sz="1800">
                <a:solidFill>
                  <a:srgbClr val="000000"/>
                </a:solidFill>
              </a:defRPr>
            </a:pPr>
            <a:r>
              <a:rPr sz="2500" dirty="0" smtClean="0"/>
              <a:t>FGHI</a:t>
            </a:r>
            <a:endParaRPr sz="2500" dirty="0"/>
          </a:p>
        </p:txBody>
      </p:sp>
      <p:sp>
        <p:nvSpPr>
          <p:cNvPr id="108" name="Shape 108"/>
          <p:cNvSpPr/>
          <p:nvPr/>
        </p:nvSpPr>
        <p:spPr>
          <a:xfrm>
            <a:off x="8031576" y="277200"/>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pic>
        <p:nvPicPr>
          <p:cNvPr id="109" name="image6.tif"/>
          <p:cNvPicPr/>
          <p:nvPr/>
        </p:nvPicPr>
        <p:blipFill>
          <a:blip r:embed="rId6">
            <a:extLst/>
          </a:blip>
          <a:srcRect l="2171" t="9893" r="33349" b="12416"/>
          <a:stretch>
            <a:fillRect/>
          </a:stretch>
        </p:blipFill>
        <p:spPr>
          <a:xfrm>
            <a:off x="91710" y="3082238"/>
            <a:ext cx="4983038" cy="3659637"/>
          </a:xfrm>
          <a:prstGeom prst="rect">
            <a:avLst/>
          </a:prstGeom>
          <a:ln w="12700">
            <a:miter lim="400000"/>
          </a:ln>
        </p:spPr>
      </p:pic>
      <p:pic>
        <p:nvPicPr>
          <p:cNvPr id="110" name="image7.tif"/>
          <p:cNvPicPr/>
          <p:nvPr/>
        </p:nvPicPr>
        <p:blipFill>
          <a:blip r:embed="rId7">
            <a:extLst/>
          </a:blip>
          <a:srcRect l="3974" t="10595" r="36282" b="10595"/>
          <a:stretch>
            <a:fillRect/>
          </a:stretch>
        </p:blipFill>
        <p:spPr>
          <a:xfrm>
            <a:off x="5645023" y="4174726"/>
            <a:ext cx="3434221" cy="2703934"/>
          </a:xfrm>
          <a:prstGeom prst="rect">
            <a:avLst/>
          </a:prstGeom>
          <a:ln w="12700">
            <a:miter lim="400000"/>
          </a:ln>
        </p:spPr>
      </p:pic>
      <p:sp>
        <p:nvSpPr>
          <p:cNvPr id="111" name="Shape 111"/>
          <p:cNvSpPr/>
          <p:nvPr/>
        </p:nvSpPr>
        <p:spPr>
          <a:xfrm>
            <a:off x="3217532" y="5085837"/>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12" name="Shape 112"/>
          <p:cNvSpPr/>
          <p:nvPr/>
        </p:nvSpPr>
        <p:spPr>
          <a:xfrm>
            <a:off x="3208937" y="4491097"/>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13" name="Shape 113"/>
          <p:cNvSpPr/>
          <p:nvPr/>
        </p:nvSpPr>
        <p:spPr>
          <a:xfrm>
            <a:off x="3096629" y="3766716"/>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dirty="0"/>
              <a:t>ABCD</a:t>
            </a:r>
          </a:p>
        </p:txBody>
      </p:sp>
      <p:sp>
        <p:nvSpPr>
          <p:cNvPr id="114" name="Shape 114"/>
          <p:cNvSpPr/>
          <p:nvPr/>
        </p:nvSpPr>
        <p:spPr>
          <a:xfrm>
            <a:off x="5170207" y="3766716"/>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15" name="Shape 115"/>
          <p:cNvSpPr/>
          <p:nvPr/>
        </p:nvSpPr>
        <p:spPr>
          <a:xfrm>
            <a:off x="4114888" y="3766716"/>
            <a:ext cx="91422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500">
                <a:solidFill>
                  <a:srgbClr val="FFFFFF"/>
                </a:solidFill>
              </a:defRPr>
            </a:lvl1pPr>
          </a:lstStyle>
          <a:p>
            <a:pPr lvl="0">
              <a:defRPr sz="1800">
                <a:solidFill>
                  <a:srgbClr val="000000"/>
                </a:solidFill>
              </a:defRPr>
            </a:pPr>
            <a:r>
              <a:rPr sz="2500" dirty="0"/>
              <a:t>FGHI</a:t>
            </a:r>
          </a:p>
        </p:txBody>
      </p:sp>
      <p:sp>
        <p:nvSpPr>
          <p:cNvPr id="116" name="Shape 116"/>
          <p:cNvSpPr/>
          <p:nvPr/>
        </p:nvSpPr>
        <p:spPr>
          <a:xfrm>
            <a:off x="6239622" y="3766716"/>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spTree>
    <p:extLst>
      <p:ext uri="{BB962C8B-B14F-4D97-AF65-F5344CB8AC3E}">
        <p14:creationId xmlns:p14="http://schemas.microsoft.com/office/powerpoint/2010/main" val="1244624814"/>
      </p:ext>
    </p:extLst>
  </p:cSld>
  <p:clrMapOvr>
    <a:masterClrMapping/>
  </p:clrMapOvr>
  <mc:AlternateContent xmlns:mc="http://schemas.openxmlformats.org/markup-compatibility/2006">
    <mc:Choice xmlns:p14="http://schemas.microsoft.com/office/powerpoint/2010/main" Requires="p14">
      <p:transition spd="slow" p14:dur="2000" advTm="51830"/>
    </mc:Choice>
    <mc:Fallback>
      <p:transition xmlns:p14="http://schemas.microsoft.com/office/powerpoint/2010/main" spd="slow" advTm="5183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36.png"/>
          <p:cNvPicPr/>
          <p:nvPr/>
        </p:nvPicPr>
        <p:blipFill>
          <a:blip r:embed="rId3">
            <a:extLst/>
          </a:blip>
          <a:stretch>
            <a:fillRect/>
          </a:stretch>
        </p:blipFill>
        <p:spPr>
          <a:xfrm>
            <a:off x="177605" y="183228"/>
            <a:ext cx="4481315" cy="2301216"/>
          </a:xfrm>
          <a:prstGeom prst="rect">
            <a:avLst/>
          </a:prstGeom>
          <a:ln w="12700">
            <a:miter lim="400000"/>
          </a:ln>
        </p:spPr>
      </p:pic>
      <p:pic>
        <p:nvPicPr>
          <p:cNvPr id="102" name="image5.tif"/>
          <p:cNvPicPr/>
          <p:nvPr/>
        </p:nvPicPr>
        <p:blipFill>
          <a:blip r:embed="rId4">
            <a:extLst/>
          </a:blip>
          <a:stretch>
            <a:fillRect/>
          </a:stretch>
        </p:blipFill>
        <p:spPr>
          <a:xfrm>
            <a:off x="4952457" y="95447"/>
            <a:ext cx="3434230" cy="3439870"/>
          </a:xfrm>
          <a:prstGeom prst="rect">
            <a:avLst/>
          </a:prstGeom>
          <a:ln w="12700">
            <a:miter lim="400000"/>
          </a:ln>
        </p:spPr>
      </p:pic>
      <p:sp>
        <p:nvSpPr>
          <p:cNvPr id="103" name="Shape 103"/>
          <p:cNvSpPr/>
          <p:nvPr/>
        </p:nvSpPr>
        <p:spPr>
          <a:xfrm>
            <a:off x="8040171" y="2977358"/>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04" name="Shape 104"/>
          <p:cNvSpPr/>
          <p:nvPr/>
        </p:nvSpPr>
        <p:spPr>
          <a:xfrm>
            <a:off x="8022980" y="2446557"/>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ABCD</a:t>
            </a:r>
          </a:p>
        </p:txBody>
      </p:sp>
      <p:sp>
        <p:nvSpPr>
          <p:cNvPr id="105" name="Shape 105"/>
          <p:cNvSpPr/>
          <p:nvPr/>
        </p:nvSpPr>
        <p:spPr>
          <a:xfrm>
            <a:off x="8031576" y="1915756"/>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06" name="Shape 106"/>
          <p:cNvSpPr/>
          <p:nvPr/>
        </p:nvSpPr>
        <p:spPr>
          <a:xfrm>
            <a:off x="8040326" y="1279064"/>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07" name="Shape 107"/>
          <p:cNvSpPr/>
          <p:nvPr/>
        </p:nvSpPr>
        <p:spPr>
          <a:xfrm>
            <a:off x="8004453" y="778132"/>
            <a:ext cx="743466"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500">
                <a:solidFill>
                  <a:srgbClr val="FFFFFF"/>
                </a:solidFill>
              </a:defRPr>
            </a:lvl1pPr>
          </a:lstStyle>
          <a:p>
            <a:pPr lvl="0">
              <a:defRPr sz="1800">
                <a:solidFill>
                  <a:srgbClr val="000000"/>
                </a:solidFill>
              </a:defRPr>
            </a:pPr>
            <a:r>
              <a:rPr sz="2500" dirty="0" smtClean="0"/>
              <a:t>FGHI</a:t>
            </a:r>
            <a:endParaRPr sz="2500" dirty="0"/>
          </a:p>
        </p:txBody>
      </p:sp>
      <p:sp>
        <p:nvSpPr>
          <p:cNvPr id="108" name="Shape 108"/>
          <p:cNvSpPr/>
          <p:nvPr/>
        </p:nvSpPr>
        <p:spPr>
          <a:xfrm>
            <a:off x="8031576" y="277200"/>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pic>
        <p:nvPicPr>
          <p:cNvPr id="109" name="image6.tif"/>
          <p:cNvPicPr/>
          <p:nvPr/>
        </p:nvPicPr>
        <p:blipFill>
          <a:blip r:embed="rId6">
            <a:extLst/>
          </a:blip>
          <a:srcRect l="2171" t="9893" r="33349" b="12416"/>
          <a:stretch>
            <a:fillRect/>
          </a:stretch>
        </p:blipFill>
        <p:spPr>
          <a:xfrm>
            <a:off x="91710" y="3082238"/>
            <a:ext cx="4983038" cy="3659637"/>
          </a:xfrm>
          <a:prstGeom prst="rect">
            <a:avLst/>
          </a:prstGeom>
          <a:ln w="12700">
            <a:miter lim="400000"/>
          </a:ln>
        </p:spPr>
      </p:pic>
      <p:pic>
        <p:nvPicPr>
          <p:cNvPr id="110" name="image7.tif"/>
          <p:cNvPicPr/>
          <p:nvPr/>
        </p:nvPicPr>
        <p:blipFill>
          <a:blip r:embed="rId7">
            <a:extLst/>
          </a:blip>
          <a:srcRect l="3974" t="10595" r="36282" b="10595"/>
          <a:stretch>
            <a:fillRect/>
          </a:stretch>
        </p:blipFill>
        <p:spPr>
          <a:xfrm>
            <a:off x="5645023" y="4174726"/>
            <a:ext cx="3434221" cy="2703934"/>
          </a:xfrm>
          <a:prstGeom prst="rect">
            <a:avLst/>
          </a:prstGeom>
          <a:ln w="12700">
            <a:miter lim="400000"/>
          </a:ln>
        </p:spPr>
      </p:pic>
      <p:sp>
        <p:nvSpPr>
          <p:cNvPr id="111" name="Shape 111"/>
          <p:cNvSpPr/>
          <p:nvPr/>
        </p:nvSpPr>
        <p:spPr>
          <a:xfrm>
            <a:off x="3217532" y="5085837"/>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12" name="Shape 112"/>
          <p:cNvSpPr/>
          <p:nvPr/>
        </p:nvSpPr>
        <p:spPr>
          <a:xfrm>
            <a:off x="3208937" y="4491097"/>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13" name="Shape 113"/>
          <p:cNvSpPr/>
          <p:nvPr/>
        </p:nvSpPr>
        <p:spPr>
          <a:xfrm>
            <a:off x="3096629" y="3766716"/>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dirty="0"/>
              <a:t>ABCD</a:t>
            </a:r>
          </a:p>
        </p:txBody>
      </p:sp>
      <p:sp>
        <p:nvSpPr>
          <p:cNvPr id="114" name="Shape 114"/>
          <p:cNvSpPr/>
          <p:nvPr/>
        </p:nvSpPr>
        <p:spPr>
          <a:xfrm>
            <a:off x="5170207" y="3766716"/>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15" name="Shape 115"/>
          <p:cNvSpPr/>
          <p:nvPr/>
        </p:nvSpPr>
        <p:spPr>
          <a:xfrm>
            <a:off x="4114888" y="3766716"/>
            <a:ext cx="91422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500">
                <a:solidFill>
                  <a:srgbClr val="FFFFFF"/>
                </a:solidFill>
              </a:defRPr>
            </a:lvl1pPr>
          </a:lstStyle>
          <a:p>
            <a:pPr lvl="0">
              <a:defRPr sz="1800">
                <a:solidFill>
                  <a:srgbClr val="000000"/>
                </a:solidFill>
              </a:defRPr>
            </a:pPr>
            <a:r>
              <a:rPr sz="2500" dirty="0"/>
              <a:t>FGHI</a:t>
            </a:r>
          </a:p>
        </p:txBody>
      </p:sp>
      <p:sp>
        <p:nvSpPr>
          <p:cNvPr id="116" name="Shape 116"/>
          <p:cNvSpPr/>
          <p:nvPr/>
        </p:nvSpPr>
        <p:spPr>
          <a:xfrm>
            <a:off x="6239622" y="3766716"/>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pic>
        <p:nvPicPr>
          <p:cNvPr id="2" name="Picture 1"/>
          <p:cNvPicPr>
            <a:picLocks noChangeAspect="1"/>
          </p:cNvPicPr>
          <p:nvPr/>
        </p:nvPicPr>
        <p:blipFill>
          <a:blip r:embed="rId8"/>
          <a:stretch>
            <a:fillRect/>
          </a:stretch>
        </p:blipFill>
        <p:spPr>
          <a:xfrm>
            <a:off x="627386" y="407633"/>
            <a:ext cx="7632145" cy="4808637"/>
          </a:xfrm>
          <a:prstGeom prst="rect">
            <a:avLst/>
          </a:prstGeom>
        </p:spPr>
      </p:pic>
      <p:sp>
        <p:nvSpPr>
          <p:cNvPr id="3" name="Rectangle 2"/>
          <p:cNvSpPr/>
          <p:nvPr/>
        </p:nvSpPr>
        <p:spPr>
          <a:xfrm>
            <a:off x="857087" y="5669122"/>
            <a:ext cx="7183239" cy="369332"/>
          </a:xfrm>
          <a:prstGeom prst="rect">
            <a:avLst/>
          </a:prstGeom>
          <a:solidFill>
            <a:schemeClr val="accent1"/>
          </a:solidFill>
        </p:spPr>
        <p:txBody>
          <a:bodyPr wrap="none">
            <a:spAutoFit/>
          </a:bodyPr>
          <a:lstStyle/>
          <a:p>
            <a:r>
              <a:rPr lang="en-US" dirty="0">
                <a:solidFill>
                  <a:srgbClr val="FFFFFF"/>
                </a:solidFill>
              </a:rPr>
              <a:t>https://</a:t>
            </a:r>
            <a:r>
              <a:rPr lang="en-US" dirty="0" err="1">
                <a:solidFill>
                  <a:srgbClr val="FFFFFF"/>
                </a:solidFill>
              </a:rPr>
              <a:t>github.com</a:t>
            </a:r>
            <a:r>
              <a:rPr lang="en-US" dirty="0">
                <a:solidFill>
                  <a:srgbClr val="FFFFFF"/>
                </a:solidFill>
              </a:rPr>
              <a:t>/</a:t>
            </a:r>
            <a:r>
              <a:rPr lang="en-US" dirty="0" err="1">
                <a:solidFill>
                  <a:srgbClr val="FFFFFF"/>
                </a:solidFill>
              </a:rPr>
              <a:t>qingpeng</a:t>
            </a:r>
            <a:r>
              <a:rPr lang="en-US" dirty="0">
                <a:solidFill>
                  <a:srgbClr val="FFFFFF"/>
                </a:solidFill>
              </a:rPr>
              <a:t>/</a:t>
            </a:r>
            <a:r>
              <a:rPr lang="en-US" dirty="0" err="1">
                <a:solidFill>
                  <a:srgbClr val="FFFFFF"/>
                </a:solidFill>
              </a:rPr>
              <a:t>khmer</a:t>
            </a:r>
            <a:r>
              <a:rPr lang="en-US" dirty="0">
                <a:solidFill>
                  <a:srgbClr val="FFFFFF"/>
                </a:solidFill>
              </a:rPr>
              <a:t>-recipes/tree/alpha/008-diversity_IGS</a:t>
            </a:r>
          </a:p>
        </p:txBody>
      </p:sp>
    </p:spTree>
    <p:extLst>
      <p:ext uri="{BB962C8B-B14F-4D97-AF65-F5344CB8AC3E}">
        <p14:creationId xmlns:p14="http://schemas.microsoft.com/office/powerpoint/2010/main" val="421558094"/>
      </p:ext>
    </p:extLst>
  </p:cSld>
  <p:clrMapOvr>
    <a:masterClrMapping/>
  </p:clrMapOvr>
  <mc:AlternateContent xmlns:mc="http://schemas.openxmlformats.org/markup-compatibility/2006">
    <mc:Choice xmlns:p14="http://schemas.microsoft.com/office/powerpoint/2010/main" Requires="p14">
      <p:transition spd="slow" p14:dur="2000" advTm="20332"/>
    </mc:Choice>
    <mc:Fallback>
      <p:transition xmlns:p14="http://schemas.microsoft.com/office/powerpoint/2010/main" spd="slow" advTm="20332"/>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210148" y="359441"/>
            <a:ext cx="3566880" cy="869967"/>
          </a:xfrm>
          <a:prstGeom prst="rect">
            <a:avLst/>
          </a:prstGeom>
          <a:solidFill>
            <a:schemeClr val="accent1">
              <a:lumMod val="75000"/>
            </a:schemeClr>
          </a:solidFill>
          <a:ln w="9525" cap="flat">
            <a:solidFill>
              <a:srgbClr val="000000"/>
            </a:solidFill>
            <a:round/>
            <a:headEnd/>
            <a:tailEnd/>
          </a:ln>
          <a:effec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9pPr>
          </a:lstStyle>
          <a:p>
            <a:r>
              <a:rPr lang="en-US" sz="2800" dirty="0" smtClean="0">
                <a:solidFill>
                  <a:schemeClr val="bg1"/>
                </a:solidFill>
              </a:rPr>
              <a:t>“Grand Challenge”</a:t>
            </a:r>
          </a:p>
          <a:p>
            <a:endParaRPr lang="en-US" sz="2500" dirty="0" smtClean="0">
              <a:solidFill>
                <a:srgbClr val="FFFFFF"/>
              </a:solidFill>
            </a:endParaRPr>
          </a:p>
        </p:txBody>
      </p:sp>
      <p:sp>
        <p:nvSpPr>
          <p:cNvPr id="2" name="Rectangle 1"/>
          <p:cNvSpPr/>
          <p:nvPr/>
        </p:nvSpPr>
        <p:spPr>
          <a:xfrm>
            <a:off x="4326632" y="1801335"/>
            <a:ext cx="4572000" cy="1477328"/>
          </a:xfrm>
          <a:prstGeom prst="rect">
            <a:avLst/>
          </a:prstGeom>
        </p:spPr>
        <p:txBody>
          <a:bodyPr>
            <a:spAutoFit/>
          </a:bodyPr>
          <a:lstStyle/>
          <a:p>
            <a:r>
              <a:rPr lang="da-DK" i="1" dirty="0" smtClean="0"/>
              <a:t>”...</a:t>
            </a:r>
            <a:r>
              <a:rPr lang="da-DK" i="1" dirty="0" err="1" smtClean="0"/>
              <a:t>functional</a:t>
            </a:r>
            <a:r>
              <a:rPr lang="da-DK" i="1" dirty="0" smtClean="0"/>
              <a:t> </a:t>
            </a:r>
            <a:r>
              <a:rPr lang="da-DK" i="1" dirty="0" err="1" smtClean="0"/>
              <a:t>analysis</a:t>
            </a:r>
            <a:r>
              <a:rPr lang="da-DK" i="1" dirty="0" smtClean="0"/>
              <a:t> of the </a:t>
            </a:r>
            <a:r>
              <a:rPr lang="da-DK" i="1" dirty="0" err="1" smtClean="0"/>
              <a:t>collective</a:t>
            </a:r>
            <a:r>
              <a:rPr lang="da-DK" i="1" dirty="0" smtClean="0"/>
              <a:t> </a:t>
            </a:r>
            <a:r>
              <a:rPr lang="da-DK" i="1" dirty="0" err="1" smtClean="0"/>
              <a:t>genomes</a:t>
            </a:r>
            <a:r>
              <a:rPr lang="da-DK" i="1" dirty="0" smtClean="0"/>
              <a:t> of </a:t>
            </a:r>
            <a:r>
              <a:rPr lang="da-DK" i="1" dirty="0" err="1" smtClean="0"/>
              <a:t>soil</a:t>
            </a:r>
            <a:r>
              <a:rPr lang="da-DK" i="1" dirty="0" smtClean="0"/>
              <a:t> </a:t>
            </a:r>
            <a:r>
              <a:rPr lang="da-DK" i="1" dirty="0" err="1" smtClean="0"/>
              <a:t>microflora</a:t>
            </a:r>
            <a:r>
              <a:rPr lang="da-DK" i="1" dirty="0" smtClean="0"/>
              <a:t>, </a:t>
            </a:r>
            <a:r>
              <a:rPr lang="da-DK" i="1" dirty="0" err="1" smtClean="0"/>
              <a:t>which</a:t>
            </a:r>
            <a:r>
              <a:rPr lang="da-DK" i="1" dirty="0" smtClean="0"/>
              <a:t> </a:t>
            </a:r>
            <a:r>
              <a:rPr lang="da-DK" i="1" dirty="0" err="1" smtClean="0"/>
              <a:t>we</a:t>
            </a:r>
            <a:r>
              <a:rPr lang="da-DK" i="1" dirty="0" smtClean="0"/>
              <a:t> term the </a:t>
            </a:r>
            <a:r>
              <a:rPr lang="da-DK" i="1" dirty="0" err="1" smtClean="0">
                <a:solidFill>
                  <a:srgbClr val="C00000"/>
                </a:solidFill>
              </a:rPr>
              <a:t>metagenome</a:t>
            </a:r>
            <a:r>
              <a:rPr lang="da-DK" i="1" dirty="0" smtClean="0"/>
              <a:t> of the </a:t>
            </a:r>
            <a:r>
              <a:rPr lang="da-DK" i="1" dirty="0" err="1" smtClean="0"/>
              <a:t>soil</a:t>
            </a:r>
            <a:r>
              <a:rPr lang="da-DK" i="1" dirty="0" smtClean="0"/>
              <a:t>.”</a:t>
            </a:r>
          </a:p>
          <a:p>
            <a:endParaRPr lang="da-DK" i="1" dirty="0" smtClean="0"/>
          </a:p>
          <a:p>
            <a:r>
              <a:rPr lang="da-DK" i="1" dirty="0" smtClean="0"/>
              <a:t> - J. Handelsman et al., 1998  </a:t>
            </a:r>
            <a:endParaRPr lang="da-DK" i="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46074"/>
            <a:ext cx="301783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1004725" y="2743000"/>
            <a:ext cx="2452174" cy="1800000"/>
          </a:xfrm>
          <a:prstGeom prst="rect">
            <a:avLst/>
          </a:prstGeom>
        </p:spPr>
      </p:pic>
      <p:sp>
        <p:nvSpPr>
          <p:cNvPr id="3" name="Rectangle 2"/>
          <p:cNvSpPr/>
          <p:nvPr/>
        </p:nvSpPr>
        <p:spPr>
          <a:xfrm>
            <a:off x="3591559" y="3589196"/>
            <a:ext cx="4572000" cy="923330"/>
          </a:xfrm>
          <a:prstGeom prst="rect">
            <a:avLst/>
          </a:prstGeom>
        </p:spPr>
        <p:txBody>
          <a:bodyPr>
            <a:spAutoFit/>
          </a:bodyPr>
          <a:lstStyle/>
          <a:p>
            <a:r>
              <a:rPr lang="en-US" dirty="0">
                <a:latin typeface="Arial" charset="0"/>
                <a:cs typeface="Arial Unicode MS" charset="0"/>
              </a:rPr>
              <a:t>most of </a:t>
            </a:r>
            <a:r>
              <a:rPr lang="en-US" dirty="0" smtClean="0">
                <a:latin typeface="Arial" charset="0"/>
                <a:cs typeface="Arial Unicode MS" charset="0"/>
              </a:rPr>
              <a:t>the microorganisms can </a:t>
            </a:r>
            <a:r>
              <a:rPr lang="en-US" dirty="0">
                <a:latin typeface="Arial" charset="0"/>
                <a:cs typeface="Arial Unicode MS" charset="0"/>
              </a:rPr>
              <a:t>not be cultured and </a:t>
            </a:r>
            <a:r>
              <a:rPr lang="en-US" dirty="0" smtClean="0">
                <a:latin typeface="Arial" charset="0"/>
                <a:cs typeface="Arial Unicode MS" charset="0"/>
              </a:rPr>
              <a:t>isolated </a:t>
            </a:r>
            <a:r>
              <a:rPr lang="en-US" dirty="0">
                <a:latin typeface="Arial" charset="0"/>
                <a:cs typeface="Arial Unicode MS" charset="0"/>
              </a:rPr>
              <a:t>and sequenced in traditional way. </a:t>
            </a:r>
            <a:endParaRPr lang="en-US" dirty="0"/>
          </a:p>
        </p:txBody>
      </p:sp>
      <p:sp>
        <p:nvSpPr>
          <p:cNvPr id="7" name="Rectangle 6"/>
          <p:cNvSpPr/>
          <p:nvPr/>
        </p:nvSpPr>
        <p:spPr>
          <a:xfrm>
            <a:off x="767582" y="4825602"/>
            <a:ext cx="7118099" cy="646331"/>
          </a:xfrm>
          <a:prstGeom prst="rect">
            <a:avLst/>
          </a:prstGeom>
        </p:spPr>
        <p:txBody>
          <a:bodyPr wrap="square">
            <a:spAutoFit/>
          </a:bodyPr>
          <a:lstStyle/>
          <a:p>
            <a:pPr marL="0" lvl="1"/>
            <a:r>
              <a:rPr lang="en-US" dirty="0" smtClean="0"/>
              <a:t> In </a:t>
            </a:r>
            <a:r>
              <a:rPr lang="en-US" dirty="0"/>
              <a:t>a gram of soil, there are approximately a billion microbial cells, containing an estimated </a:t>
            </a:r>
            <a:r>
              <a:rPr lang="en-US" b="1" dirty="0"/>
              <a:t>4 </a:t>
            </a:r>
            <a:r>
              <a:rPr lang="en-US" b="1" dirty="0" err="1"/>
              <a:t>petabase</a:t>
            </a:r>
            <a:r>
              <a:rPr lang="en-US" b="1" dirty="0"/>
              <a:t> pairs </a:t>
            </a:r>
            <a:r>
              <a:rPr lang="en-US" dirty="0"/>
              <a:t>of DNA (Jack A. Gilbert,2013)</a:t>
            </a:r>
            <a:endParaRPr lang="en-US" dirty="0"/>
          </a:p>
        </p:txBody>
      </p:sp>
      <p:sp>
        <p:nvSpPr>
          <p:cNvPr id="11" name="Rectangle 10"/>
          <p:cNvSpPr/>
          <p:nvPr/>
        </p:nvSpPr>
        <p:spPr>
          <a:xfrm>
            <a:off x="767582" y="5394576"/>
            <a:ext cx="7118099" cy="1354217"/>
          </a:xfrm>
          <a:prstGeom prst="rect">
            <a:avLst/>
          </a:prstGeom>
        </p:spPr>
        <p:txBody>
          <a:bodyPr wrap="square">
            <a:spAutoFit/>
          </a:bodyPr>
          <a:lstStyle/>
          <a:p>
            <a:pPr marL="0" lvl="1"/>
            <a:r>
              <a:rPr lang="en-US" dirty="0" smtClean="0"/>
              <a:t>+</a:t>
            </a:r>
          </a:p>
          <a:p>
            <a:pPr marL="0" lvl="1"/>
            <a:r>
              <a:rPr lang="en-US" dirty="0" smtClean="0"/>
              <a:t>Improvement of next generation sequencing             </a:t>
            </a:r>
            <a:r>
              <a:rPr lang="en-US" sz="2800" dirty="0"/>
              <a:t>= </a:t>
            </a:r>
            <a:r>
              <a:rPr lang="en-US" sz="2800" b="1" dirty="0">
                <a:solidFill>
                  <a:srgbClr val="FF6600"/>
                </a:solidFill>
              </a:rPr>
              <a:t>data </a:t>
            </a:r>
            <a:r>
              <a:rPr lang="en-US" sz="2800" b="1" dirty="0" smtClean="0">
                <a:solidFill>
                  <a:srgbClr val="FF6600"/>
                </a:solidFill>
              </a:rPr>
              <a:t>deluge</a:t>
            </a:r>
            <a:endParaRPr lang="en-US" sz="2800" dirty="0" smtClean="0"/>
          </a:p>
          <a:p>
            <a:pPr marL="0" lvl="1"/>
            <a:r>
              <a:rPr lang="en-US" dirty="0" smtClean="0"/>
              <a:t>+</a:t>
            </a:r>
          </a:p>
          <a:p>
            <a:pPr marL="0" lvl="1"/>
            <a:r>
              <a:rPr lang="en-US" dirty="0" smtClean="0"/>
              <a:t>Decreasing cost of sequencing                               </a:t>
            </a:r>
          </a:p>
        </p:txBody>
      </p:sp>
    </p:spTree>
    <p:extLst>
      <p:ext uri="{BB962C8B-B14F-4D97-AF65-F5344CB8AC3E}">
        <p14:creationId xmlns:p14="http://schemas.microsoft.com/office/powerpoint/2010/main" val="290598571"/>
      </p:ext>
    </p:extLst>
  </p:cSld>
  <p:clrMapOvr>
    <a:masterClrMapping/>
  </p:clrMapOvr>
  <p:transition xmlns:p14="http://schemas.microsoft.com/office/powerpoint/2010/main" spd="med" advTm="5103"/>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nvSpPr>
        <p:spPr>
          <a:xfrm>
            <a:off x="806824" y="405929"/>
            <a:ext cx="6618941" cy="384721"/>
          </a:xfrm>
          <a:prstGeom prst="rect">
            <a:avLst/>
          </a:prstGeom>
          <a:solidFill>
            <a:srgbClr val="376092"/>
          </a:solidFill>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defRPr sz="1800"/>
            </a:pPr>
            <a:r>
              <a:rPr sz="2500" dirty="0">
                <a:solidFill>
                  <a:srgbClr val="FFFFFF"/>
                </a:solidFill>
              </a:rPr>
              <a:t>Sorcerer II Global Ocean Sampling </a:t>
            </a:r>
            <a:r>
              <a:rPr sz="2500" dirty="0" smtClean="0">
                <a:solidFill>
                  <a:srgbClr val="FFFFFF"/>
                </a:solidFill>
              </a:rPr>
              <a:t>Expedition</a:t>
            </a:r>
            <a:endParaRPr lang="en-US" sz="2500" dirty="0" smtClean="0">
              <a:solidFill>
                <a:srgbClr val="FFFFFF"/>
              </a:solidFill>
            </a:endParaRPr>
          </a:p>
        </p:txBody>
      </p:sp>
      <p:pic>
        <p:nvPicPr>
          <p:cNvPr id="3" name="Picture 2" descr="Screen Shot 2014-11-13 at 10.16.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787" y="1064846"/>
            <a:ext cx="6716751" cy="5028265"/>
          </a:xfrm>
          <a:prstGeom prst="rect">
            <a:avLst/>
          </a:prstGeom>
        </p:spPr>
      </p:pic>
      <p:pic>
        <p:nvPicPr>
          <p:cNvPr id="2" name="Picture 1" descr="Screen Shot 2014-11-13 at 10.08.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52" y="1064846"/>
            <a:ext cx="4386385" cy="3643336"/>
          </a:xfrm>
          <a:prstGeom prst="rect">
            <a:avLst/>
          </a:prstGeom>
        </p:spPr>
      </p:pic>
    </p:spTree>
    <p:extLst>
      <p:ext uri="{BB962C8B-B14F-4D97-AF65-F5344CB8AC3E}">
        <p14:creationId xmlns:p14="http://schemas.microsoft.com/office/powerpoint/2010/main" val="3595365866"/>
      </p:ext>
    </p:extLst>
  </p:cSld>
  <p:clrMapOvr>
    <a:masterClrMapping/>
  </p:clrMapOvr>
  <p:transition xmlns:p14="http://schemas.microsoft.com/office/powerpoint/2010/main" spd="med" advTm="10780"/>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xfrm>
            <a:off x="669727" y="312539"/>
            <a:ext cx="7804547" cy="1518047"/>
          </a:xfrm>
          <a:prstGeom prst="rect">
            <a:avLst/>
          </a:prstGeom>
        </p:spPr>
        <p:txBody>
          <a:bodyPr/>
          <a:lstStyle/>
          <a:p>
            <a:pPr lvl="0"/>
            <a:endParaRPr/>
          </a:p>
        </p:txBody>
      </p:sp>
      <p:pic>
        <p:nvPicPr>
          <p:cNvPr id="159" name="image10.tif"/>
          <p:cNvPicPr/>
          <p:nvPr/>
        </p:nvPicPr>
        <p:blipFill>
          <a:blip r:embed="rId3">
            <a:extLst/>
          </a:blip>
          <a:stretch>
            <a:fillRect/>
          </a:stretch>
        </p:blipFill>
        <p:spPr>
          <a:xfrm>
            <a:off x="3682564" y="2849407"/>
            <a:ext cx="4267198" cy="3998917"/>
          </a:xfrm>
          <a:prstGeom prst="rect">
            <a:avLst/>
          </a:prstGeom>
          <a:ln w="12700">
            <a:miter lim="400000"/>
          </a:ln>
        </p:spPr>
      </p:pic>
      <p:sp>
        <p:nvSpPr>
          <p:cNvPr id="160" name="Shape 160"/>
          <p:cNvSpPr/>
          <p:nvPr/>
        </p:nvSpPr>
        <p:spPr>
          <a:xfrm>
            <a:off x="3786188" y="3223616"/>
            <a:ext cx="262903" cy="1089842"/>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1" name="Shape 161"/>
          <p:cNvSpPr/>
          <p:nvPr/>
        </p:nvSpPr>
        <p:spPr>
          <a:xfrm>
            <a:off x="3739115" y="4406870"/>
            <a:ext cx="196315" cy="499959"/>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2" name="Shape 162"/>
          <p:cNvSpPr/>
          <p:nvPr/>
        </p:nvSpPr>
        <p:spPr>
          <a:xfrm>
            <a:off x="3739115" y="4919874"/>
            <a:ext cx="196315" cy="260601"/>
          </a:xfrm>
          <a:prstGeom prst="roundRect">
            <a:avLst>
              <a:gd name="adj" fmla="val 15000"/>
            </a:avLst>
          </a:prstGeom>
          <a:blipFill>
            <a:blip r:embed="rId6"/>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3" name="Shape 163"/>
          <p:cNvSpPr/>
          <p:nvPr/>
        </p:nvSpPr>
        <p:spPr>
          <a:xfrm>
            <a:off x="2777133" y="4241602"/>
            <a:ext cx="892969" cy="250032"/>
          </a:xfrm>
          <a:prstGeom prst="rightArrow">
            <a:avLst>
              <a:gd name="adj1" fmla="val 32000"/>
              <a:gd name="adj2" fmla="val 228571"/>
            </a:avLst>
          </a:prstGeom>
          <a:blipFill>
            <a:blip r:embed="rId7"/>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4" name="Shape 164"/>
          <p:cNvSpPr/>
          <p:nvPr/>
        </p:nvSpPr>
        <p:spPr>
          <a:xfrm>
            <a:off x="2777133" y="5089922"/>
            <a:ext cx="892969" cy="250031"/>
          </a:xfrm>
          <a:prstGeom prst="rightArrow">
            <a:avLst>
              <a:gd name="adj1" fmla="val 32000"/>
              <a:gd name="adj2" fmla="val 228571"/>
            </a:avLst>
          </a:prstGeom>
          <a:blipFill>
            <a:blip r:embed="rId7"/>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5" name="Shape 165"/>
          <p:cNvSpPr/>
          <p:nvPr/>
        </p:nvSpPr>
        <p:spPr>
          <a:xfrm>
            <a:off x="3819482" y="5706489"/>
            <a:ext cx="196315" cy="764780"/>
          </a:xfrm>
          <a:prstGeom prst="roundRect">
            <a:avLst>
              <a:gd name="adj" fmla="val 15000"/>
            </a:avLst>
          </a:prstGeom>
          <a:blipFill>
            <a:blip r:embed="rId8"/>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6" name="Shape 166"/>
          <p:cNvSpPr/>
          <p:nvPr/>
        </p:nvSpPr>
        <p:spPr>
          <a:xfrm>
            <a:off x="3819482" y="6500429"/>
            <a:ext cx="196315" cy="153724"/>
          </a:xfrm>
          <a:prstGeom prst="roundRect">
            <a:avLst>
              <a:gd name="adj" fmla="val 19156"/>
            </a:avLst>
          </a:prstGeom>
          <a:blipFill>
            <a:blip r:embed="rId9"/>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2" name="Rectangle 1"/>
          <p:cNvSpPr/>
          <p:nvPr/>
        </p:nvSpPr>
        <p:spPr>
          <a:xfrm>
            <a:off x="7094955" y="654539"/>
            <a:ext cx="2049045" cy="1384995"/>
          </a:xfrm>
          <a:prstGeom prst="rect">
            <a:avLst/>
          </a:prstGeom>
        </p:spPr>
        <p:txBody>
          <a:bodyPr wrap="square">
            <a:spAutoFit/>
          </a:bodyPr>
          <a:lstStyle/>
          <a:p>
            <a:r>
              <a:rPr lang="en-US" baseline="30000" dirty="0" err="1"/>
              <a:t>Rusch</a:t>
            </a:r>
            <a:r>
              <a:rPr lang="en-US" baseline="30000" dirty="0"/>
              <a:t> DB, Halpern AL, Sutton G, Heidelberg KB, Williamson S, et al. (2007) The Sorcerer II Global Ocean Sampling expedition: Northwest Atlantic through eastern tropical Pacific. </a:t>
            </a:r>
            <a:endParaRPr lang="en-US" dirty="0"/>
          </a:p>
        </p:txBody>
      </p:sp>
      <p:sp>
        <p:nvSpPr>
          <p:cNvPr id="3" name="Rectangle 2"/>
          <p:cNvSpPr/>
          <p:nvPr/>
        </p:nvSpPr>
        <p:spPr>
          <a:xfrm>
            <a:off x="175846" y="3419231"/>
            <a:ext cx="2354385" cy="2881923"/>
          </a:xfrm>
          <a:prstGeom prst="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Cluster from IGS-based method is as good as cluster in original paper from alignment-based method</a:t>
            </a:r>
            <a:endParaRPr lang="en-US" dirty="0"/>
          </a:p>
        </p:txBody>
      </p:sp>
      <p:sp>
        <p:nvSpPr>
          <p:cNvPr id="4" name="TextBox 3"/>
          <p:cNvSpPr txBox="1"/>
          <p:nvPr/>
        </p:nvSpPr>
        <p:spPr>
          <a:xfrm>
            <a:off x="2989384" y="4241602"/>
            <a:ext cx="547077" cy="369332"/>
          </a:xfrm>
          <a:prstGeom prst="rect">
            <a:avLst/>
          </a:prstGeom>
          <a:noFill/>
        </p:spPr>
        <p:txBody>
          <a:bodyPr wrap="square" rtlCol="0">
            <a:spAutoFit/>
          </a:bodyPr>
          <a:lstStyle/>
          <a:p>
            <a:r>
              <a:rPr lang="en-US" dirty="0" smtClean="0"/>
              <a:t>or</a:t>
            </a:r>
            <a:endParaRPr lang="en-US" dirty="0"/>
          </a:p>
        </p:txBody>
      </p:sp>
      <p:sp>
        <p:nvSpPr>
          <p:cNvPr id="15" name="TextBox 14"/>
          <p:cNvSpPr txBox="1"/>
          <p:nvPr/>
        </p:nvSpPr>
        <p:spPr>
          <a:xfrm>
            <a:off x="2696308" y="4970621"/>
            <a:ext cx="1042807" cy="369332"/>
          </a:xfrm>
          <a:prstGeom prst="rect">
            <a:avLst/>
          </a:prstGeom>
          <a:noFill/>
        </p:spPr>
        <p:txBody>
          <a:bodyPr wrap="square" rtlCol="0">
            <a:spAutoFit/>
          </a:bodyPr>
          <a:lstStyle/>
          <a:p>
            <a:r>
              <a:rPr lang="en-US" dirty="0" smtClean="0"/>
              <a:t>Better?</a:t>
            </a:r>
            <a:endParaRPr lang="en-US" dirty="0"/>
          </a:p>
        </p:txBody>
      </p:sp>
      <p:pic>
        <p:nvPicPr>
          <p:cNvPr id="16" name="image9.tif"/>
          <p:cNvPicPr/>
          <p:nvPr/>
        </p:nvPicPr>
        <p:blipFill>
          <a:blip r:embed="rId10">
            <a:extLst/>
          </a:blip>
          <a:srcRect l="8388" t="4818" r="10243" b="60762"/>
          <a:stretch>
            <a:fillRect/>
          </a:stretch>
        </p:blipFill>
        <p:spPr>
          <a:xfrm>
            <a:off x="469667" y="52140"/>
            <a:ext cx="6495149" cy="2770016"/>
          </a:xfrm>
          <a:prstGeom prst="rect">
            <a:avLst/>
          </a:prstGeom>
          <a:ln w="12700">
            <a:miter lim="400000"/>
          </a:ln>
        </p:spPr>
      </p:pic>
    </p:spTree>
    <p:extLst>
      <p:ext uri="{BB962C8B-B14F-4D97-AF65-F5344CB8AC3E}">
        <p14:creationId xmlns:p14="http://schemas.microsoft.com/office/powerpoint/2010/main" val="90360404"/>
      </p:ext>
    </p:extLst>
  </p:cSld>
  <p:clrMapOvr>
    <a:masterClrMapping/>
  </p:clrMapOvr>
  <p:transition xmlns:p14="http://schemas.microsoft.com/office/powerpoint/2010/main" spd="med" advTm="8204"/>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669727" y="312539"/>
            <a:ext cx="7804547" cy="1518047"/>
          </a:xfrm>
          <a:prstGeom prst="rect">
            <a:avLst/>
          </a:prstGeom>
        </p:spPr>
        <p:txBody>
          <a:bodyPr/>
          <a:lstStyle/>
          <a:p>
            <a:pPr lvl="0"/>
            <a:endParaRPr/>
          </a:p>
        </p:txBody>
      </p:sp>
      <p:pic>
        <p:nvPicPr>
          <p:cNvPr id="171" name="image11.tif"/>
          <p:cNvPicPr/>
          <p:nvPr/>
        </p:nvPicPr>
        <p:blipFill>
          <a:blip r:embed="rId3">
            <a:extLst/>
          </a:blip>
          <a:stretch>
            <a:fillRect/>
          </a:stretch>
        </p:blipFill>
        <p:spPr>
          <a:xfrm>
            <a:off x="736699" y="2290465"/>
            <a:ext cx="7813477" cy="4777383"/>
          </a:xfrm>
          <a:prstGeom prst="rect">
            <a:avLst/>
          </a:prstGeom>
          <a:ln w="12700">
            <a:miter lim="400000"/>
          </a:ln>
        </p:spPr>
      </p:pic>
      <p:pic>
        <p:nvPicPr>
          <p:cNvPr id="172" name="image9.tif"/>
          <p:cNvPicPr/>
          <p:nvPr/>
        </p:nvPicPr>
        <p:blipFill>
          <a:blip r:embed="rId4">
            <a:extLst/>
          </a:blip>
          <a:srcRect l="8388" t="4818" r="10243" b="60762"/>
          <a:stretch>
            <a:fillRect/>
          </a:stretch>
        </p:blipFill>
        <p:spPr>
          <a:xfrm>
            <a:off x="469667" y="52140"/>
            <a:ext cx="6495149" cy="2770016"/>
          </a:xfrm>
          <a:prstGeom prst="rect">
            <a:avLst/>
          </a:prstGeom>
          <a:ln w="12700">
            <a:miter lim="400000"/>
          </a:ln>
        </p:spPr>
      </p:pic>
      <p:pic>
        <p:nvPicPr>
          <p:cNvPr id="173" name="image12.tif"/>
          <p:cNvPicPr/>
          <p:nvPr/>
        </p:nvPicPr>
        <p:blipFill>
          <a:blip r:embed="rId5">
            <a:extLst/>
          </a:blip>
          <a:stretch>
            <a:fillRect/>
          </a:stretch>
        </p:blipFill>
        <p:spPr>
          <a:xfrm>
            <a:off x="5717683" y="4850485"/>
            <a:ext cx="3207540" cy="1931612"/>
          </a:xfrm>
          <a:prstGeom prst="rect">
            <a:avLst/>
          </a:prstGeom>
          <a:ln w="12700">
            <a:miter lim="400000"/>
          </a:ln>
        </p:spPr>
      </p:pic>
      <p:sp>
        <p:nvSpPr>
          <p:cNvPr id="6" name="Rectangle 5"/>
          <p:cNvSpPr/>
          <p:nvPr/>
        </p:nvSpPr>
        <p:spPr>
          <a:xfrm>
            <a:off x="7094955" y="312539"/>
            <a:ext cx="2049045" cy="1384995"/>
          </a:xfrm>
          <a:prstGeom prst="rect">
            <a:avLst/>
          </a:prstGeom>
        </p:spPr>
        <p:txBody>
          <a:bodyPr wrap="square">
            <a:spAutoFit/>
          </a:bodyPr>
          <a:lstStyle/>
          <a:p>
            <a:r>
              <a:rPr lang="en-US" baseline="30000" dirty="0" err="1"/>
              <a:t>Rusch</a:t>
            </a:r>
            <a:r>
              <a:rPr lang="en-US" baseline="30000" dirty="0"/>
              <a:t> DB, Halpern AL, Sutton G, Heidelberg KB, Williamson S, et al. (2007) The Sorcerer II Global Ocean Sampling expedition: Northwest Atlantic through eastern tropical Pacific. </a:t>
            </a:r>
            <a:endParaRPr lang="en-US" dirty="0"/>
          </a:p>
        </p:txBody>
      </p:sp>
    </p:spTree>
    <p:extLst>
      <p:ext uri="{BB962C8B-B14F-4D97-AF65-F5344CB8AC3E}">
        <p14:creationId xmlns:p14="http://schemas.microsoft.com/office/powerpoint/2010/main" val="3316205516"/>
      </p:ext>
    </p:extLst>
  </p:cSld>
  <p:clrMapOvr>
    <a:masterClrMapping/>
  </p:clrMapOvr>
  <p:transition xmlns:p14="http://schemas.microsoft.com/office/powerpoint/2010/main" spd="med" advTm="23852"/>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0" y="274638"/>
            <a:ext cx="6296212" cy="1143000"/>
          </a:xfrm>
          <a:solidFill>
            <a:srgbClr val="376092"/>
          </a:solidFill>
        </p:spPr>
        <p:txBody>
          <a:bodyPr>
            <a:normAutofit/>
          </a:bodyPr>
          <a:lstStyle/>
          <a:p>
            <a:r>
              <a:rPr lang="en-US" dirty="0" smtClean="0">
                <a:solidFill>
                  <a:srgbClr val="FFFFFF"/>
                </a:solidFill>
              </a:rPr>
              <a:t>Summary</a:t>
            </a:r>
            <a:endParaRPr lang="en-US" dirty="0">
              <a:solidFill>
                <a:srgbClr val="FFFFFF"/>
              </a:solidFill>
            </a:endParaRPr>
          </a:p>
        </p:txBody>
      </p:sp>
      <p:sp>
        <p:nvSpPr>
          <p:cNvPr id="3" name="Content Placeholder 2"/>
          <p:cNvSpPr>
            <a:spLocks noGrp="1"/>
          </p:cNvSpPr>
          <p:nvPr>
            <p:ph idx="1"/>
          </p:nvPr>
        </p:nvSpPr>
        <p:spPr/>
        <p:txBody>
          <a:bodyPr>
            <a:noAutofit/>
          </a:bodyPr>
          <a:lstStyle/>
          <a:p>
            <a:r>
              <a:rPr lang="en-US" sz="2000" dirty="0"/>
              <a:t>IGS (informative genomic segment</a:t>
            </a:r>
            <a:r>
              <a:rPr lang="en-US" sz="2000" dirty="0" smtClean="0"/>
              <a:t>)</a:t>
            </a:r>
          </a:p>
          <a:p>
            <a:pPr lvl="1"/>
            <a:r>
              <a:rPr lang="en-US" sz="1600" dirty="0" smtClean="0"/>
              <a:t>A new unit to represent novel information in </a:t>
            </a:r>
            <a:r>
              <a:rPr lang="en-US" sz="1600" dirty="0" err="1" smtClean="0"/>
              <a:t>metagenome</a:t>
            </a:r>
            <a:endParaRPr lang="en-US" sz="1600" dirty="0" smtClean="0"/>
          </a:p>
          <a:p>
            <a:pPr lvl="1"/>
            <a:r>
              <a:rPr lang="en-US" sz="1600" dirty="0" smtClean="0"/>
              <a:t>A new framework to do diversity analysis</a:t>
            </a:r>
            <a:endParaRPr lang="en-US" sz="1600" dirty="0"/>
          </a:p>
          <a:p>
            <a:pPr lvl="1"/>
            <a:r>
              <a:rPr lang="en-US" sz="1600" dirty="0" smtClean="0"/>
              <a:t>Assembly</a:t>
            </a:r>
            <a:r>
              <a:rPr lang="en-US" sz="1600" dirty="0"/>
              <a:t>-</a:t>
            </a:r>
            <a:r>
              <a:rPr lang="en-US" sz="1600" dirty="0" smtClean="0"/>
              <a:t>free, reference-free</a:t>
            </a:r>
          </a:p>
          <a:p>
            <a:pPr lvl="2"/>
            <a:r>
              <a:rPr lang="en-US" sz="1400" dirty="0" smtClean="0"/>
              <a:t>extremely </a:t>
            </a:r>
            <a:r>
              <a:rPr lang="en-US" sz="1400" b="1" dirty="0" smtClean="0"/>
              <a:t>diverse</a:t>
            </a:r>
            <a:r>
              <a:rPr lang="en-US" sz="1400" dirty="0" smtClean="0"/>
              <a:t> microbial communities (Soil, etc.)</a:t>
            </a:r>
          </a:p>
          <a:p>
            <a:pPr lvl="3"/>
            <a:r>
              <a:rPr lang="en-US" sz="1200" dirty="0" smtClean="0"/>
              <a:t>Samples abundant with “dark matter”</a:t>
            </a:r>
          </a:p>
          <a:p>
            <a:r>
              <a:rPr lang="en-US" sz="2000" dirty="0" smtClean="0"/>
              <a:t>Efficient and scalable </a:t>
            </a:r>
            <a:r>
              <a:rPr lang="en-US" sz="2000" dirty="0"/>
              <a:t>(Memory and Time</a:t>
            </a:r>
            <a:r>
              <a:rPr lang="en-US" sz="2000" dirty="0" smtClean="0"/>
              <a:t>)</a:t>
            </a:r>
          </a:p>
          <a:p>
            <a:pPr lvl="1"/>
            <a:r>
              <a:rPr lang="en-US" sz="1600" dirty="0" smtClean="0"/>
              <a:t>Based on efficient k-</a:t>
            </a:r>
            <a:r>
              <a:rPr lang="en-US" sz="1600" dirty="0" err="1" smtClean="0"/>
              <a:t>mer</a:t>
            </a:r>
            <a:r>
              <a:rPr lang="en-US" sz="1600" dirty="0" smtClean="0"/>
              <a:t> counting tool – </a:t>
            </a:r>
            <a:r>
              <a:rPr lang="en-US" sz="1600" dirty="0" err="1" smtClean="0"/>
              <a:t>khmer</a:t>
            </a:r>
            <a:endParaRPr lang="en-US" sz="1600" dirty="0" smtClean="0"/>
          </a:p>
          <a:p>
            <a:pPr lvl="1"/>
            <a:r>
              <a:rPr lang="en-US" sz="1600" dirty="0" smtClean="0"/>
              <a:t>Efficient method to get read coverage profile across </a:t>
            </a:r>
            <a:r>
              <a:rPr lang="en-US" sz="1600" dirty="0" smtClean="0"/>
              <a:t>samples</a:t>
            </a:r>
          </a:p>
          <a:p>
            <a:pPr lvl="1"/>
            <a:r>
              <a:rPr lang="en-US" sz="1600" dirty="0" smtClean="0"/>
              <a:t>Linear with the number of samples, size of reads data set.</a:t>
            </a:r>
            <a:endParaRPr lang="en-US" sz="1600" dirty="0" smtClean="0"/>
          </a:p>
          <a:p>
            <a:pPr lvl="1"/>
            <a:r>
              <a:rPr lang="en-US" sz="1600" dirty="0" smtClean="0"/>
              <a:t>Enable </a:t>
            </a:r>
            <a:r>
              <a:rPr lang="en-US" sz="1600" dirty="0" smtClean="0"/>
              <a:t>analysis of extremely </a:t>
            </a:r>
            <a:r>
              <a:rPr lang="en-US" sz="1600" b="1" dirty="0"/>
              <a:t>large</a:t>
            </a:r>
            <a:r>
              <a:rPr lang="en-US" sz="1600" dirty="0"/>
              <a:t> shotgun </a:t>
            </a:r>
            <a:r>
              <a:rPr lang="en-US" sz="1600" dirty="0" err="1"/>
              <a:t>metagenomic</a:t>
            </a:r>
            <a:r>
              <a:rPr lang="en-US" sz="1600" dirty="0"/>
              <a:t> data sets (Terabytes, etc.)</a:t>
            </a:r>
          </a:p>
          <a:p>
            <a:r>
              <a:rPr lang="en-US" sz="2000" dirty="0" smtClean="0"/>
              <a:t>What’s next?</a:t>
            </a:r>
          </a:p>
          <a:p>
            <a:pPr lvl="1"/>
            <a:r>
              <a:rPr lang="en-US" sz="1600" dirty="0" smtClean="0"/>
              <a:t>More real data sets to test</a:t>
            </a:r>
          </a:p>
          <a:p>
            <a:pPr lvl="1"/>
            <a:r>
              <a:rPr lang="en-US" sz="1600" dirty="0" smtClean="0"/>
              <a:t>Extend applications beyond diversity analysis (reads binning)</a:t>
            </a:r>
          </a:p>
          <a:p>
            <a:pPr lvl="1"/>
            <a:r>
              <a:rPr lang="en-US" sz="1600" dirty="0" smtClean="0"/>
              <a:t>Refine pipeline, optimize </a:t>
            </a:r>
            <a:r>
              <a:rPr lang="en-US" sz="1600" dirty="0" smtClean="0"/>
              <a:t>performance</a:t>
            </a:r>
          </a:p>
          <a:p>
            <a:pPr lvl="1"/>
            <a:r>
              <a:rPr lang="en-US" sz="1600" dirty="0"/>
              <a:t>https://</a:t>
            </a:r>
            <a:r>
              <a:rPr lang="en-US" sz="1600" dirty="0" err="1"/>
              <a:t>github.com</a:t>
            </a:r>
            <a:r>
              <a:rPr lang="en-US" sz="1600" dirty="0"/>
              <a:t>/</a:t>
            </a:r>
            <a:r>
              <a:rPr lang="en-US" sz="1600" dirty="0" err="1"/>
              <a:t>ged</a:t>
            </a:r>
            <a:r>
              <a:rPr lang="en-US" sz="1600" dirty="0"/>
              <a:t>-lab/</a:t>
            </a:r>
            <a:r>
              <a:rPr lang="en-US" sz="1600" dirty="0" err="1" smtClean="0"/>
              <a:t>khmer</a:t>
            </a:r>
            <a:endParaRPr lang="en-US" sz="1600" dirty="0"/>
          </a:p>
        </p:txBody>
      </p:sp>
    </p:spTree>
    <p:extLst>
      <p:ext uri="{BB962C8B-B14F-4D97-AF65-F5344CB8AC3E}">
        <p14:creationId xmlns:p14="http://schemas.microsoft.com/office/powerpoint/2010/main" val="3012142757"/>
      </p:ext>
    </p:extLst>
  </p:cSld>
  <p:clrMapOvr>
    <a:masterClrMapping/>
  </p:clrMapOvr>
  <mc:AlternateContent xmlns:mc="http://schemas.openxmlformats.org/markup-compatibility/2006">
    <mc:Choice xmlns:p14="http://schemas.microsoft.com/office/powerpoint/2010/main" Requires="p14">
      <p:transition spd="slow" p14:dur="2000" advTm="6199"/>
    </mc:Choice>
    <mc:Fallback>
      <p:transition xmlns:p14="http://schemas.microsoft.com/office/powerpoint/2010/main" spd="slow" advTm="6199"/>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p:cNvSpPr>
          <p:nvPr>
            <p:ph type="body" idx="1"/>
          </p:nvPr>
        </p:nvSpPr>
        <p:spPr>
          <a:xfrm>
            <a:off x="597647" y="1659150"/>
            <a:ext cx="2589880" cy="4420195"/>
          </a:xfrm>
          <a:prstGeom prst="rect">
            <a:avLst/>
          </a:prstGeom>
        </p:spPr>
        <p:txBody>
          <a:bodyPr>
            <a:noAutofit/>
          </a:bodyPr>
          <a:lstStyle/>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Titus Brown</a:t>
            </a:r>
          </a:p>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Lab members of </a:t>
            </a:r>
            <a:r>
              <a:rPr sz="1200" b="1" dirty="0" smtClean="0"/>
              <a:t>GED</a:t>
            </a:r>
            <a:endParaRPr lang="en-US" sz="1200" b="1" dirty="0" smtClean="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Dr. </a:t>
            </a:r>
            <a:r>
              <a:rPr lang="en-US" sz="1200" b="1" dirty="0" err="1"/>
              <a:t>Sherine</a:t>
            </a:r>
            <a:r>
              <a:rPr lang="en-US" sz="1200" b="1" dirty="0"/>
              <a:t> </a:t>
            </a:r>
            <a:r>
              <a:rPr lang="en-US" sz="1200" b="1" dirty="0" err="1"/>
              <a:t>Awad</a:t>
            </a:r>
            <a:endParaRPr lang="en-US" sz="1200" b="1" dirty="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Michael Crusoe</a:t>
            </a:r>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err="1"/>
              <a:t>Jiarong</a:t>
            </a:r>
            <a:r>
              <a:rPr lang="en-US" sz="1200" b="1" dirty="0"/>
              <a:t> </a:t>
            </a:r>
            <a:r>
              <a:rPr lang="en-US" sz="1200" b="1" dirty="0" err="1"/>
              <a:t>Guo</a:t>
            </a:r>
            <a:endParaRPr lang="en-US" sz="1200" b="1" dirty="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err="1"/>
              <a:t>Luiz</a:t>
            </a:r>
            <a:r>
              <a:rPr lang="en-US" sz="1200" b="1" dirty="0"/>
              <a:t> </a:t>
            </a:r>
            <a:r>
              <a:rPr lang="en-US" sz="1200" b="1" dirty="0" err="1" smtClean="0"/>
              <a:t>Irber</a:t>
            </a:r>
            <a:endParaRPr lang="en-US" sz="1200" b="1" dirty="0" smtClean="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Elijah </a:t>
            </a:r>
            <a:r>
              <a:rPr lang="en-US" sz="1200" b="1" dirty="0" smtClean="0"/>
              <a:t>Lowe</a:t>
            </a:r>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Camille Scott</a:t>
            </a:r>
          </a:p>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smtClean="0"/>
              <a:t>Former </a:t>
            </a:r>
            <a:r>
              <a:rPr sz="1200" b="1" dirty="0"/>
              <a:t>members of GED</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Adina Howe</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Eric McDonald</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Jason Pell</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Likit Preeyanon</a:t>
            </a:r>
          </a:p>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RDP</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Jim Cole</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Jordan </a:t>
            </a:r>
            <a:r>
              <a:rPr sz="1200" b="1" dirty="0" smtClean="0"/>
              <a:t>Fish</a:t>
            </a:r>
            <a:endParaRPr lang="en-US" sz="1200" b="1" dirty="0" smtClean="0"/>
          </a:p>
          <a:p>
            <a:pPr marL="80377"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smtClean="0"/>
              <a:t>Other </a:t>
            </a:r>
            <a:r>
              <a:rPr lang="en-US" sz="1200" b="1" dirty="0" err="1" smtClean="0"/>
              <a:t>khmer</a:t>
            </a:r>
            <a:r>
              <a:rPr lang="en-US" sz="1200" b="1" dirty="0" smtClean="0"/>
              <a:t> developers</a:t>
            </a:r>
            <a:endParaRPr sz="1200" b="1" dirty="0"/>
          </a:p>
        </p:txBody>
      </p:sp>
      <p:pic>
        <p:nvPicPr>
          <p:cNvPr id="499" name="pasted-image.jpg"/>
          <p:cNvPicPr/>
          <p:nvPr/>
        </p:nvPicPr>
        <p:blipFill>
          <a:blip r:embed="rId2">
            <a:extLst/>
          </a:blip>
          <a:stretch>
            <a:fillRect/>
          </a:stretch>
        </p:blipFill>
        <p:spPr>
          <a:xfrm>
            <a:off x="3971268" y="1875314"/>
            <a:ext cx="4091681" cy="4091681"/>
          </a:xfrm>
          <a:prstGeom prst="rect">
            <a:avLst/>
          </a:prstGeom>
          <a:ln w="12700">
            <a:miter lim="400000"/>
          </a:ln>
        </p:spPr>
      </p:pic>
      <p:sp>
        <p:nvSpPr>
          <p:cNvPr id="2" name="TextBox 1"/>
          <p:cNvSpPr txBox="1"/>
          <p:nvPr/>
        </p:nvSpPr>
        <p:spPr>
          <a:xfrm>
            <a:off x="1927412" y="537882"/>
            <a:ext cx="5588000" cy="646331"/>
          </a:xfrm>
          <a:prstGeom prst="rect">
            <a:avLst/>
          </a:prstGeom>
          <a:solidFill>
            <a:srgbClr val="376092"/>
          </a:solidFill>
        </p:spPr>
        <p:txBody>
          <a:bodyPr wrap="square" rtlCol="0">
            <a:spAutoFit/>
          </a:bodyPr>
          <a:lstStyle/>
          <a:p>
            <a:pPr algn="ctr"/>
            <a:r>
              <a:rPr lang="en-US" sz="3600" dirty="0" smtClean="0">
                <a:solidFill>
                  <a:srgbClr val="FFFFFF"/>
                </a:solidFill>
              </a:rPr>
              <a:t>Acknowledgement</a:t>
            </a:r>
            <a:endParaRPr lang="en-US" dirty="0">
              <a:solidFill>
                <a:srgbClr val="FFFFFF"/>
              </a:solidFill>
            </a:endParaRPr>
          </a:p>
        </p:txBody>
      </p:sp>
    </p:spTree>
    <p:extLst>
      <p:ext uri="{BB962C8B-B14F-4D97-AF65-F5344CB8AC3E}">
        <p14:creationId xmlns:p14="http://schemas.microsoft.com/office/powerpoint/2010/main" val="1784363123"/>
      </p:ext>
    </p:extLst>
  </p:cSld>
  <p:clrMapOvr>
    <a:masterClrMapping/>
  </p:clrMapOvr>
  <p:transition xmlns:p14="http://schemas.microsoft.com/office/powerpoint/2010/main" spd="med" advTm="536"/>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More real data sets</a:t>
            </a:r>
          </a:p>
          <a:p>
            <a:pPr lvl="1"/>
            <a:r>
              <a:rPr lang="en-US" dirty="0"/>
              <a:t>HMP(Human </a:t>
            </a:r>
            <a:r>
              <a:rPr lang="en-US" dirty="0" err="1"/>
              <a:t>microbiom</a:t>
            </a:r>
            <a:r>
              <a:rPr lang="en-US" dirty="0"/>
              <a:t> project)</a:t>
            </a:r>
          </a:p>
          <a:p>
            <a:pPr lvl="1"/>
            <a:r>
              <a:rPr lang="en-US" dirty="0"/>
              <a:t>Ballast water virus (collaboration with Dr. Joan Rose)</a:t>
            </a:r>
          </a:p>
          <a:p>
            <a:pPr lvl="1"/>
            <a:r>
              <a:rPr lang="en-US" dirty="0"/>
              <a:t>GPGC (The Great Prairie Grand Challenge)</a:t>
            </a:r>
          </a:p>
          <a:p>
            <a:r>
              <a:rPr lang="en-US" dirty="0" smtClean="0"/>
              <a:t>Extend applications </a:t>
            </a:r>
            <a:r>
              <a:rPr lang="en-US" dirty="0"/>
              <a:t>beyond diversity analysis</a:t>
            </a:r>
          </a:p>
          <a:p>
            <a:pPr lvl="1"/>
            <a:r>
              <a:rPr lang="en-US" dirty="0"/>
              <a:t>Reads binning/</a:t>
            </a:r>
            <a:r>
              <a:rPr lang="en-US" dirty="0" smtClean="0"/>
              <a:t>classification based on reads coverage profile</a:t>
            </a:r>
            <a:endParaRPr lang="en-US" dirty="0"/>
          </a:p>
          <a:p>
            <a:pPr lvl="1"/>
            <a:r>
              <a:rPr lang="en-US" dirty="0"/>
              <a:t>Genome size estimation/sequencing effort evaluation</a:t>
            </a:r>
          </a:p>
          <a:p>
            <a:pPr lvl="1"/>
            <a:r>
              <a:rPr lang="en-US" dirty="0"/>
              <a:t>Relate IGSs to function/species</a:t>
            </a:r>
          </a:p>
          <a:p>
            <a:pPr lvl="1"/>
            <a:r>
              <a:rPr lang="en-US" dirty="0"/>
              <a:t>co-assembly</a:t>
            </a:r>
          </a:p>
          <a:p>
            <a:r>
              <a:rPr lang="en-US" dirty="0"/>
              <a:t>Refine pipeline, optimize performance</a:t>
            </a:r>
          </a:p>
          <a:p>
            <a:pPr lvl="1"/>
            <a:r>
              <a:rPr lang="en-US" dirty="0"/>
              <a:t>Adjust IGS </a:t>
            </a:r>
            <a:r>
              <a:rPr lang="en-US" dirty="0" smtClean="0"/>
              <a:t>resolution (like using super-bin instead)</a:t>
            </a:r>
            <a:endParaRPr lang="en-US" dirty="0"/>
          </a:p>
          <a:p>
            <a:pPr lvl="1"/>
            <a:r>
              <a:rPr lang="en-US" dirty="0"/>
              <a:t>Influence of read size</a:t>
            </a:r>
          </a:p>
          <a:p>
            <a:pPr lvl="1"/>
            <a:r>
              <a:rPr lang="en-US" dirty="0"/>
              <a:t>Choose statistical models that fit IGS best</a:t>
            </a:r>
          </a:p>
          <a:p>
            <a:endParaRPr lang="en-US" dirty="0"/>
          </a:p>
        </p:txBody>
      </p:sp>
      <p:sp>
        <p:nvSpPr>
          <p:cNvPr id="7" name="TextBox 6"/>
          <p:cNvSpPr txBox="1"/>
          <p:nvPr/>
        </p:nvSpPr>
        <p:spPr>
          <a:xfrm>
            <a:off x="1927412" y="537882"/>
            <a:ext cx="5588000" cy="646331"/>
          </a:xfrm>
          <a:prstGeom prst="rect">
            <a:avLst/>
          </a:prstGeom>
          <a:solidFill>
            <a:srgbClr val="376092"/>
          </a:solidFill>
        </p:spPr>
        <p:txBody>
          <a:bodyPr wrap="square" rtlCol="0">
            <a:spAutoFit/>
          </a:bodyPr>
          <a:lstStyle/>
          <a:p>
            <a:pPr algn="ctr"/>
            <a:r>
              <a:rPr lang="en-US" sz="3600" dirty="0" smtClean="0">
                <a:solidFill>
                  <a:srgbClr val="FFFFFF"/>
                </a:solidFill>
              </a:rPr>
              <a:t>What’s next</a:t>
            </a:r>
            <a:endParaRPr lang="en-US" dirty="0">
              <a:solidFill>
                <a:srgbClr val="FFFFFF"/>
              </a:solidFill>
            </a:endParaRPr>
          </a:p>
        </p:txBody>
      </p:sp>
    </p:spTree>
    <p:extLst>
      <p:ext uri="{BB962C8B-B14F-4D97-AF65-F5344CB8AC3E}">
        <p14:creationId xmlns:p14="http://schemas.microsoft.com/office/powerpoint/2010/main" val="2399145410"/>
      </p:ext>
    </p:extLst>
  </p:cSld>
  <p:clrMapOvr>
    <a:masterClrMapping/>
  </p:clrMapOvr>
  <mc:AlternateContent xmlns:mc="http://schemas.openxmlformats.org/markup-compatibility/2006">
    <mc:Choice xmlns:p14="http://schemas.microsoft.com/office/powerpoint/2010/main" Requires="p14">
      <p:transition spd="slow" p14:dur="2000" advTm="937"/>
    </mc:Choice>
    <mc:Fallback>
      <p:transition xmlns:p14="http://schemas.microsoft.com/office/powerpoint/2010/main" spd="slow" advTm="937"/>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8.tif"/>
          <p:cNvPicPr/>
          <p:nvPr/>
        </p:nvPicPr>
        <p:blipFill>
          <a:blip r:embed="rId3">
            <a:extLst/>
          </a:blip>
          <a:stretch>
            <a:fillRect/>
          </a:stretch>
        </p:blipFill>
        <p:spPr>
          <a:xfrm>
            <a:off x="952687" y="1015929"/>
            <a:ext cx="7711103" cy="5783328"/>
          </a:xfrm>
          <a:prstGeom prst="rect">
            <a:avLst/>
          </a:prstGeom>
          <a:ln w="12700">
            <a:miter lim="400000"/>
          </a:ln>
        </p:spPr>
      </p:pic>
      <p:grpSp>
        <p:nvGrpSpPr>
          <p:cNvPr id="144" name="Group 144"/>
          <p:cNvGrpSpPr/>
          <p:nvPr/>
        </p:nvGrpSpPr>
        <p:grpSpPr>
          <a:xfrm>
            <a:off x="2199596" y="4322944"/>
            <a:ext cx="1684818" cy="485693"/>
            <a:chOff x="-1" y="-1"/>
            <a:chExt cx="2396185" cy="690763"/>
          </a:xfrm>
        </p:grpSpPr>
        <p:sp>
          <p:nvSpPr>
            <p:cNvPr id="142" name="Shape 142"/>
            <p:cNvSpPr/>
            <p:nvPr/>
          </p:nvSpPr>
          <p:spPr>
            <a:xfrm>
              <a:off x="-1" y="-1"/>
              <a:ext cx="2396185" cy="690763"/>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1800"/>
              </a:pPr>
              <a:endParaRPr/>
            </a:p>
          </p:txBody>
        </p:sp>
        <p:sp>
          <p:nvSpPr>
            <p:cNvPr id="143" name="Shape 143"/>
            <p:cNvSpPr/>
            <p:nvPr/>
          </p:nvSpPr>
          <p:spPr>
            <a:xfrm>
              <a:off x="-1" y="71801"/>
              <a:ext cx="2396184" cy="5471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500">
                  <a:solidFill>
                    <a:srgbClr val="FFFFFF"/>
                  </a:solidFill>
                </a:defRPr>
              </a:lvl1pPr>
            </a:lstStyle>
            <a:p>
              <a:pPr lvl="0" algn="ctr">
                <a:defRPr sz="1800">
                  <a:solidFill>
                    <a:srgbClr val="000000"/>
                  </a:solidFill>
                </a:defRPr>
              </a:pPr>
              <a:r>
                <a:rPr sz="2500" dirty="0"/>
                <a:t>khmer</a:t>
              </a:r>
            </a:p>
          </p:txBody>
        </p:sp>
      </p:grpSp>
      <p:grpSp>
        <p:nvGrpSpPr>
          <p:cNvPr id="147" name="Group 147"/>
          <p:cNvGrpSpPr/>
          <p:nvPr/>
        </p:nvGrpSpPr>
        <p:grpSpPr>
          <a:xfrm>
            <a:off x="4352877" y="4322944"/>
            <a:ext cx="1684818" cy="485693"/>
            <a:chOff x="-1" y="-1"/>
            <a:chExt cx="2396185" cy="690763"/>
          </a:xfrm>
        </p:grpSpPr>
        <p:sp>
          <p:nvSpPr>
            <p:cNvPr id="145" name="Shape 145"/>
            <p:cNvSpPr/>
            <p:nvPr/>
          </p:nvSpPr>
          <p:spPr>
            <a:xfrm>
              <a:off x="-1" y="-1"/>
              <a:ext cx="2396185" cy="690763"/>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1800"/>
              </a:pPr>
              <a:endParaRPr/>
            </a:p>
          </p:txBody>
        </p:sp>
        <p:sp>
          <p:nvSpPr>
            <p:cNvPr id="146" name="Shape 146"/>
            <p:cNvSpPr/>
            <p:nvPr/>
          </p:nvSpPr>
          <p:spPr>
            <a:xfrm>
              <a:off x="-1" y="71801"/>
              <a:ext cx="2396184" cy="5471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500">
                  <a:solidFill>
                    <a:srgbClr val="FFFFFF"/>
                  </a:solidFill>
                </a:defRPr>
              </a:lvl1pPr>
            </a:lstStyle>
            <a:p>
              <a:pPr lvl="0" algn="ctr">
                <a:defRPr sz="1800">
                  <a:solidFill>
                    <a:srgbClr val="000000"/>
                  </a:solidFill>
                </a:defRPr>
              </a:pPr>
              <a:r>
                <a:rPr sz="2500" dirty="0"/>
                <a:t>diginorm</a:t>
              </a:r>
            </a:p>
          </p:txBody>
        </p:sp>
      </p:grpSp>
      <p:sp>
        <p:nvSpPr>
          <p:cNvPr id="14" name="TextBox 13"/>
          <p:cNvSpPr txBox="1"/>
          <p:nvPr/>
        </p:nvSpPr>
        <p:spPr>
          <a:xfrm>
            <a:off x="1927412" y="537882"/>
            <a:ext cx="5588000" cy="646331"/>
          </a:xfrm>
          <a:prstGeom prst="rect">
            <a:avLst/>
          </a:prstGeom>
          <a:solidFill>
            <a:srgbClr val="376092"/>
          </a:solidFill>
        </p:spPr>
        <p:txBody>
          <a:bodyPr wrap="square" rtlCol="0">
            <a:spAutoFit/>
          </a:bodyPr>
          <a:lstStyle/>
          <a:p>
            <a:pPr algn="ctr"/>
            <a:r>
              <a:rPr lang="en-US" sz="3600" dirty="0" smtClean="0">
                <a:solidFill>
                  <a:srgbClr val="FFFFFF"/>
                </a:solidFill>
              </a:rPr>
              <a:t>Improve the pipeline</a:t>
            </a:r>
            <a:endParaRPr lang="en-US" dirty="0">
              <a:solidFill>
                <a:srgbClr val="FFFFFF"/>
              </a:solidFill>
            </a:endParaRPr>
          </a:p>
        </p:txBody>
      </p:sp>
    </p:spTree>
    <p:extLst>
      <p:ext uri="{BB962C8B-B14F-4D97-AF65-F5344CB8AC3E}">
        <p14:creationId xmlns:p14="http://schemas.microsoft.com/office/powerpoint/2010/main" val="852619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210148" y="359441"/>
            <a:ext cx="3566880" cy="1295709"/>
          </a:xfrm>
          <a:prstGeom prst="rect">
            <a:avLst/>
          </a:prstGeom>
          <a:solidFill>
            <a:schemeClr val="accent1">
              <a:lumMod val="75000"/>
            </a:schemeClr>
          </a:solidFill>
          <a:ln w="9525" cap="flat">
            <a:solidFill>
              <a:srgbClr val="000000"/>
            </a:solidFill>
            <a:round/>
            <a:headEnd/>
            <a:tailEnd/>
          </a:ln>
          <a:effec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9pPr>
          </a:lstStyle>
          <a:p>
            <a:r>
              <a:rPr lang="en-US" sz="2500" dirty="0" err="1">
                <a:solidFill>
                  <a:srgbClr val="FFFFFF"/>
                </a:solidFill>
              </a:rPr>
              <a:t>Metagenomics</a:t>
            </a:r>
            <a:r>
              <a:rPr lang="en-US" sz="2500" dirty="0">
                <a:solidFill>
                  <a:srgbClr val="FFFFFF"/>
                </a:solidFill>
              </a:rPr>
              <a:t> and Next Generation Sequencing</a:t>
            </a:r>
          </a:p>
        </p:txBody>
      </p:sp>
      <p:sp>
        <p:nvSpPr>
          <p:cNvPr id="2" name="Rectangle 1"/>
          <p:cNvSpPr/>
          <p:nvPr/>
        </p:nvSpPr>
        <p:spPr>
          <a:xfrm>
            <a:off x="4326632" y="1801335"/>
            <a:ext cx="4572000" cy="1477328"/>
          </a:xfrm>
          <a:prstGeom prst="rect">
            <a:avLst/>
          </a:prstGeom>
        </p:spPr>
        <p:txBody>
          <a:bodyPr>
            <a:spAutoFit/>
          </a:bodyPr>
          <a:lstStyle/>
          <a:p>
            <a:r>
              <a:rPr lang="da-DK" i="1" dirty="0" smtClean="0"/>
              <a:t>”...</a:t>
            </a:r>
            <a:r>
              <a:rPr lang="da-DK" i="1" dirty="0" err="1" smtClean="0"/>
              <a:t>functional</a:t>
            </a:r>
            <a:r>
              <a:rPr lang="da-DK" i="1" dirty="0" smtClean="0"/>
              <a:t> </a:t>
            </a:r>
            <a:r>
              <a:rPr lang="da-DK" i="1" dirty="0" err="1" smtClean="0"/>
              <a:t>analysis</a:t>
            </a:r>
            <a:r>
              <a:rPr lang="da-DK" i="1" dirty="0" smtClean="0"/>
              <a:t> of the </a:t>
            </a:r>
            <a:r>
              <a:rPr lang="da-DK" i="1" dirty="0" err="1" smtClean="0"/>
              <a:t>collective</a:t>
            </a:r>
            <a:r>
              <a:rPr lang="da-DK" i="1" dirty="0" smtClean="0"/>
              <a:t> </a:t>
            </a:r>
            <a:r>
              <a:rPr lang="da-DK" i="1" dirty="0" err="1" smtClean="0"/>
              <a:t>genomes</a:t>
            </a:r>
            <a:r>
              <a:rPr lang="da-DK" i="1" dirty="0" smtClean="0"/>
              <a:t> of </a:t>
            </a:r>
            <a:r>
              <a:rPr lang="da-DK" i="1" dirty="0" err="1" smtClean="0"/>
              <a:t>soil</a:t>
            </a:r>
            <a:r>
              <a:rPr lang="da-DK" i="1" dirty="0" smtClean="0"/>
              <a:t> </a:t>
            </a:r>
            <a:r>
              <a:rPr lang="da-DK" i="1" dirty="0" err="1" smtClean="0"/>
              <a:t>microflora</a:t>
            </a:r>
            <a:r>
              <a:rPr lang="da-DK" i="1" dirty="0" smtClean="0"/>
              <a:t>, </a:t>
            </a:r>
            <a:r>
              <a:rPr lang="da-DK" i="1" dirty="0" err="1" smtClean="0"/>
              <a:t>which</a:t>
            </a:r>
            <a:r>
              <a:rPr lang="da-DK" i="1" dirty="0" smtClean="0"/>
              <a:t> </a:t>
            </a:r>
            <a:r>
              <a:rPr lang="da-DK" i="1" dirty="0" err="1" smtClean="0"/>
              <a:t>we</a:t>
            </a:r>
            <a:r>
              <a:rPr lang="da-DK" i="1" dirty="0" smtClean="0"/>
              <a:t> term the </a:t>
            </a:r>
            <a:r>
              <a:rPr lang="da-DK" i="1" dirty="0" err="1" smtClean="0">
                <a:solidFill>
                  <a:srgbClr val="C00000"/>
                </a:solidFill>
              </a:rPr>
              <a:t>metagenome</a:t>
            </a:r>
            <a:r>
              <a:rPr lang="da-DK" i="1" dirty="0" smtClean="0"/>
              <a:t> of the </a:t>
            </a:r>
            <a:r>
              <a:rPr lang="da-DK" i="1" dirty="0" err="1" smtClean="0"/>
              <a:t>soil</a:t>
            </a:r>
            <a:r>
              <a:rPr lang="da-DK" i="1" dirty="0" smtClean="0"/>
              <a:t>.”</a:t>
            </a:r>
          </a:p>
          <a:p>
            <a:endParaRPr lang="da-DK" i="1" dirty="0" smtClean="0"/>
          </a:p>
          <a:p>
            <a:r>
              <a:rPr lang="da-DK" i="1" dirty="0" smtClean="0"/>
              <a:t> - J. Handelsman et al., 1998  </a:t>
            </a:r>
            <a:endParaRPr lang="da-DK" i="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46074"/>
            <a:ext cx="301783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1004725" y="2743000"/>
            <a:ext cx="2452174" cy="1800000"/>
          </a:xfrm>
          <a:prstGeom prst="rect">
            <a:avLst/>
          </a:prstGeom>
        </p:spPr>
      </p:pic>
      <p:sp>
        <p:nvSpPr>
          <p:cNvPr id="3" name="Rectangle 2"/>
          <p:cNvSpPr/>
          <p:nvPr/>
        </p:nvSpPr>
        <p:spPr>
          <a:xfrm>
            <a:off x="3591559" y="3589196"/>
            <a:ext cx="4572000" cy="923330"/>
          </a:xfrm>
          <a:prstGeom prst="rect">
            <a:avLst/>
          </a:prstGeom>
        </p:spPr>
        <p:txBody>
          <a:bodyPr>
            <a:spAutoFit/>
          </a:bodyPr>
          <a:lstStyle/>
          <a:p>
            <a:r>
              <a:rPr lang="en-US" dirty="0">
                <a:latin typeface="Arial" charset="0"/>
                <a:cs typeface="Arial Unicode MS" charset="0"/>
              </a:rPr>
              <a:t>most of </a:t>
            </a:r>
            <a:r>
              <a:rPr lang="en-US" dirty="0" smtClean="0">
                <a:latin typeface="Arial" charset="0"/>
                <a:cs typeface="Arial Unicode MS" charset="0"/>
              </a:rPr>
              <a:t>the microorganisms can </a:t>
            </a:r>
            <a:r>
              <a:rPr lang="en-US" dirty="0">
                <a:latin typeface="Arial" charset="0"/>
                <a:cs typeface="Arial Unicode MS" charset="0"/>
              </a:rPr>
              <a:t>not be cultured and </a:t>
            </a:r>
            <a:r>
              <a:rPr lang="en-US" dirty="0" smtClean="0">
                <a:latin typeface="Arial" charset="0"/>
                <a:cs typeface="Arial Unicode MS" charset="0"/>
              </a:rPr>
              <a:t>isolated </a:t>
            </a:r>
            <a:r>
              <a:rPr lang="en-US" dirty="0">
                <a:latin typeface="Arial" charset="0"/>
                <a:cs typeface="Arial Unicode MS" charset="0"/>
              </a:rPr>
              <a:t>and sequenced in traditional way. </a:t>
            </a:r>
            <a:endParaRPr lang="en-US" dirty="0"/>
          </a:p>
        </p:txBody>
      </p:sp>
      <p:sp>
        <p:nvSpPr>
          <p:cNvPr id="7" name="Rectangle 6"/>
          <p:cNvSpPr/>
          <p:nvPr/>
        </p:nvSpPr>
        <p:spPr>
          <a:xfrm>
            <a:off x="767582" y="4825602"/>
            <a:ext cx="7118099" cy="646331"/>
          </a:xfrm>
          <a:prstGeom prst="rect">
            <a:avLst/>
          </a:prstGeom>
        </p:spPr>
        <p:txBody>
          <a:bodyPr wrap="square">
            <a:spAutoFit/>
          </a:bodyPr>
          <a:lstStyle/>
          <a:p>
            <a:pPr marL="0" lvl="1"/>
            <a:r>
              <a:rPr lang="en-US" dirty="0" smtClean="0"/>
              <a:t> In </a:t>
            </a:r>
            <a:r>
              <a:rPr lang="en-US" dirty="0"/>
              <a:t>a gram of soil, there are approximately a billion microbial cells, containing an estimated </a:t>
            </a:r>
            <a:r>
              <a:rPr lang="en-US" b="1" dirty="0"/>
              <a:t>4 </a:t>
            </a:r>
            <a:r>
              <a:rPr lang="en-US" b="1" dirty="0" err="1"/>
              <a:t>petabase</a:t>
            </a:r>
            <a:r>
              <a:rPr lang="en-US" b="1" dirty="0"/>
              <a:t> pairs </a:t>
            </a:r>
            <a:r>
              <a:rPr lang="en-US" dirty="0"/>
              <a:t>of DNA (Jack A. Gilbert,2013)</a:t>
            </a:r>
            <a:endParaRPr lang="en-US" dirty="0"/>
          </a:p>
        </p:txBody>
      </p:sp>
      <p:sp>
        <p:nvSpPr>
          <p:cNvPr id="11" name="Rectangle 10"/>
          <p:cNvSpPr/>
          <p:nvPr/>
        </p:nvSpPr>
        <p:spPr>
          <a:xfrm>
            <a:off x="767582" y="5394576"/>
            <a:ext cx="7118099" cy="1354217"/>
          </a:xfrm>
          <a:prstGeom prst="rect">
            <a:avLst/>
          </a:prstGeom>
        </p:spPr>
        <p:txBody>
          <a:bodyPr wrap="square">
            <a:spAutoFit/>
          </a:bodyPr>
          <a:lstStyle/>
          <a:p>
            <a:pPr marL="0" lvl="1"/>
            <a:r>
              <a:rPr lang="en-US" dirty="0" smtClean="0"/>
              <a:t>+</a:t>
            </a:r>
          </a:p>
          <a:p>
            <a:pPr marL="0" lvl="1"/>
            <a:r>
              <a:rPr lang="en-US" dirty="0" smtClean="0"/>
              <a:t>Improvement of next generation sequencing             </a:t>
            </a:r>
            <a:r>
              <a:rPr lang="en-US" sz="2800" dirty="0"/>
              <a:t>= </a:t>
            </a:r>
            <a:r>
              <a:rPr lang="en-US" sz="2800" b="1" dirty="0">
                <a:solidFill>
                  <a:srgbClr val="FF6600"/>
                </a:solidFill>
              </a:rPr>
              <a:t>data </a:t>
            </a:r>
            <a:r>
              <a:rPr lang="en-US" sz="2800" b="1" dirty="0" smtClean="0">
                <a:solidFill>
                  <a:srgbClr val="FF6600"/>
                </a:solidFill>
              </a:rPr>
              <a:t>deluge</a:t>
            </a:r>
            <a:endParaRPr lang="en-US" sz="2800" dirty="0" smtClean="0"/>
          </a:p>
          <a:p>
            <a:pPr marL="0" lvl="1"/>
            <a:r>
              <a:rPr lang="en-US" dirty="0" smtClean="0"/>
              <a:t>+</a:t>
            </a:r>
          </a:p>
          <a:p>
            <a:pPr marL="0" lvl="1"/>
            <a:r>
              <a:rPr lang="en-US" dirty="0" smtClean="0"/>
              <a:t>Decreasing cost of sequencing                               </a:t>
            </a:r>
          </a:p>
        </p:txBody>
      </p:sp>
      <p:pic>
        <p:nvPicPr>
          <p:cNvPr id="9" name="Picture 8" descr="Screen Shot 2014-11-14 at 9.51.1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281" y="3059098"/>
            <a:ext cx="4338116" cy="3533008"/>
          </a:xfrm>
          <a:prstGeom prst="rect">
            <a:avLst/>
          </a:prstGeom>
        </p:spPr>
      </p:pic>
    </p:spTree>
    <p:extLst>
      <p:ext uri="{BB962C8B-B14F-4D97-AF65-F5344CB8AC3E}">
        <p14:creationId xmlns:p14="http://schemas.microsoft.com/office/powerpoint/2010/main" val="2090649834"/>
      </p:ext>
    </p:extLst>
  </p:cSld>
  <p:clrMapOvr>
    <a:masterClrMapping/>
  </p:clrMapOvr>
  <p:transition xmlns:p14="http://schemas.microsoft.com/office/powerpoint/2010/main" spd="med" advTm="3884"/>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210148" y="359441"/>
            <a:ext cx="3566880" cy="1295709"/>
          </a:xfrm>
          <a:prstGeom prst="rect">
            <a:avLst/>
          </a:prstGeom>
          <a:solidFill>
            <a:schemeClr val="accent1">
              <a:lumMod val="75000"/>
            </a:schemeClr>
          </a:solidFill>
          <a:ln w="9525" cap="flat">
            <a:solidFill>
              <a:srgbClr val="000000"/>
            </a:solidFill>
            <a:round/>
            <a:headEnd/>
            <a:tailEnd/>
          </a:ln>
          <a:effec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9pPr>
          </a:lstStyle>
          <a:p>
            <a:r>
              <a:rPr lang="en-US" sz="2500" dirty="0" err="1">
                <a:solidFill>
                  <a:srgbClr val="FFFFFF"/>
                </a:solidFill>
              </a:rPr>
              <a:t>Metagenomics</a:t>
            </a:r>
            <a:r>
              <a:rPr lang="en-US" sz="2500" dirty="0">
                <a:solidFill>
                  <a:srgbClr val="FFFFFF"/>
                </a:solidFill>
              </a:rPr>
              <a:t> and Next Generation Sequencing</a:t>
            </a:r>
          </a:p>
        </p:txBody>
      </p:sp>
      <p:sp>
        <p:nvSpPr>
          <p:cNvPr id="2" name="Rectangle 1"/>
          <p:cNvSpPr/>
          <p:nvPr/>
        </p:nvSpPr>
        <p:spPr>
          <a:xfrm>
            <a:off x="4326632" y="1801335"/>
            <a:ext cx="4572000" cy="1477328"/>
          </a:xfrm>
          <a:prstGeom prst="rect">
            <a:avLst/>
          </a:prstGeom>
        </p:spPr>
        <p:txBody>
          <a:bodyPr>
            <a:spAutoFit/>
          </a:bodyPr>
          <a:lstStyle/>
          <a:p>
            <a:r>
              <a:rPr lang="da-DK" i="1" dirty="0" smtClean="0"/>
              <a:t>”...</a:t>
            </a:r>
            <a:r>
              <a:rPr lang="da-DK" i="1" dirty="0" err="1" smtClean="0"/>
              <a:t>functional</a:t>
            </a:r>
            <a:r>
              <a:rPr lang="da-DK" i="1" dirty="0" smtClean="0"/>
              <a:t> </a:t>
            </a:r>
            <a:r>
              <a:rPr lang="da-DK" i="1" dirty="0" err="1" smtClean="0"/>
              <a:t>analysis</a:t>
            </a:r>
            <a:r>
              <a:rPr lang="da-DK" i="1" dirty="0" smtClean="0"/>
              <a:t> of the </a:t>
            </a:r>
            <a:r>
              <a:rPr lang="da-DK" i="1" dirty="0" err="1" smtClean="0"/>
              <a:t>collective</a:t>
            </a:r>
            <a:r>
              <a:rPr lang="da-DK" i="1" dirty="0" smtClean="0"/>
              <a:t> </a:t>
            </a:r>
            <a:r>
              <a:rPr lang="da-DK" i="1" dirty="0" err="1" smtClean="0"/>
              <a:t>genomes</a:t>
            </a:r>
            <a:r>
              <a:rPr lang="da-DK" i="1" dirty="0" smtClean="0"/>
              <a:t> of </a:t>
            </a:r>
            <a:r>
              <a:rPr lang="da-DK" i="1" dirty="0" err="1" smtClean="0"/>
              <a:t>soil</a:t>
            </a:r>
            <a:r>
              <a:rPr lang="da-DK" i="1" dirty="0" smtClean="0"/>
              <a:t> </a:t>
            </a:r>
            <a:r>
              <a:rPr lang="da-DK" i="1" dirty="0" err="1" smtClean="0"/>
              <a:t>microflora</a:t>
            </a:r>
            <a:r>
              <a:rPr lang="da-DK" i="1" dirty="0" smtClean="0"/>
              <a:t>, </a:t>
            </a:r>
            <a:r>
              <a:rPr lang="da-DK" i="1" dirty="0" err="1" smtClean="0"/>
              <a:t>which</a:t>
            </a:r>
            <a:r>
              <a:rPr lang="da-DK" i="1" dirty="0" smtClean="0"/>
              <a:t> </a:t>
            </a:r>
            <a:r>
              <a:rPr lang="da-DK" i="1" dirty="0" err="1" smtClean="0"/>
              <a:t>we</a:t>
            </a:r>
            <a:r>
              <a:rPr lang="da-DK" i="1" dirty="0" smtClean="0"/>
              <a:t> term the </a:t>
            </a:r>
            <a:r>
              <a:rPr lang="da-DK" i="1" dirty="0" err="1" smtClean="0">
                <a:solidFill>
                  <a:srgbClr val="C00000"/>
                </a:solidFill>
              </a:rPr>
              <a:t>metagenome</a:t>
            </a:r>
            <a:r>
              <a:rPr lang="da-DK" i="1" dirty="0" smtClean="0"/>
              <a:t> of the </a:t>
            </a:r>
            <a:r>
              <a:rPr lang="da-DK" i="1" dirty="0" err="1" smtClean="0"/>
              <a:t>soil</a:t>
            </a:r>
            <a:r>
              <a:rPr lang="da-DK" i="1" dirty="0" smtClean="0"/>
              <a:t>.”</a:t>
            </a:r>
          </a:p>
          <a:p>
            <a:endParaRPr lang="da-DK" i="1" dirty="0" smtClean="0"/>
          </a:p>
          <a:p>
            <a:r>
              <a:rPr lang="da-DK" i="1" dirty="0" smtClean="0"/>
              <a:t> - J. Handelsman et al., 1998  </a:t>
            </a:r>
            <a:endParaRPr lang="da-DK" i="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46074"/>
            <a:ext cx="301783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1004725" y="2743000"/>
            <a:ext cx="2452174" cy="1800000"/>
          </a:xfrm>
          <a:prstGeom prst="rect">
            <a:avLst/>
          </a:prstGeom>
        </p:spPr>
      </p:pic>
      <p:sp>
        <p:nvSpPr>
          <p:cNvPr id="3" name="Rectangle 2"/>
          <p:cNvSpPr/>
          <p:nvPr/>
        </p:nvSpPr>
        <p:spPr>
          <a:xfrm>
            <a:off x="3591559" y="3589196"/>
            <a:ext cx="4572000" cy="923330"/>
          </a:xfrm>
          <a:prstGeom prst="rect">
            <a:avLst/>
          </a:prstGeom>
        </p:spPr>
        <p:txBody>
          <a:bodyPr>
            <a:spAutoFit/>
          </a:bodyPr>
          <a:lstStyle/>
          <a:p>
            <a:r>
              <a:rPr lang="en-US" dirty="0">
                <a:latin typeface="Arial" charset="0"/>
                <a:cs typeface="Arial Unicode MS" charset="0"/>
              </a:rPr>
              <a:t>most of </a:t>
            </a:r>
            <a:r>
              <a:rPr lang="en-US" dirty="0" smtClean="0">
                <a:latin typeface="Arial" charset="0"/>
                <a:cs typeface="Arial Unicode MS" charset="0"/>
              </a:rPr>
              <a:t>the microorganisms can </a:t>
            </a:r>
            <a:r>
              <a:rPr lang="en-US" dirty="0">
                <a:latin typeface="Arial" charset="0"/>
                <a:cs typeface="Arial Unicode MS" charset="0"/>
              </a:rPr>
              <a:t>not be cultured and </a:t>
            </a:r>
            <a:r>
              <a:rPr lang="en-US" dirty="0" smtClean="0">
                <a:latin typeface="Arial" charset="0"/>
                <a:cs typeface="Arial Unicode MS" charset="0"/>
              </a:rPr>
              <a:t>isolated </a:t>
            </a:r>
            <a:r>
              <a:rPr lang="en-US" dirty="0">
                <a:latin typeface="Arial" charset="0"/>
                <a:cs typeface="Arial Unicode MS" charset="0"/>
              </a:rPr>
              <a:t>and sequenced in traditional way. </a:t>
            </a:r>
            <a:endParaRPr lang="en-US" dirty="0"/>
          </a:p>
        </p:txBody>
      </p:sp>
      <p:sp>
        <p:nvSpPr>
          <p:cNvPr id="7" name="Rectangle 6"/>
          <p:cNvSpPr/>
          <p:nvPr/>
        </p:nvSpPr>
        <p:spPr>
          <a:xfrm>
            <a:off x="767582" y="4825602"/>
            <a:ext cx="7118099" cy="646331"/>
          </a:xfrm>
          <a:prstGeom prst="rect">
            <a:avLst/>
          </a:prstGeom>
        </p:spPr>
        <p:txBody>
          <a:bodyPr wrap="square">
            <a:spAutoFit/>
          </a:bodyPr>
          <a:lstStyle/>
          <a:p>
            <a:pPr marL="0" lvl="1"/>
            <a:r>
              <a:rPr lang="en-US" dirty="0" smtClean="0"/>
              <a:t> In </a:t>
            </a:r>
            <a:r>
              <a:rPr lang="en-US" dirty="0"/>
              <a:t>a gram of soil, there are approximately a billion microbial cells, containing an estimated </a:t>
            </a:r>
            <a:r>
              <a:rPr lang="en-US" b="1" dirty="0"/>
              <a:t>4 </a:t>
            </a:r>
            <a:r>
              <a:rPr lang="en-US" b="1" dirty="0" err="1"/>
              <a:t>petabase</a:t>
            </a:r>
            <a:r>
              <a:rPr lang="en-US" b="1" dirty="0"/>
              <a:t> pairs </a:t>
            </a:r>
            <a:r>
              <a:rPr lang="en-US" dirty="0"/>
              <a:t>of DNA (Jack A. Gilbert,2013)</a:t>
            </a:r>
            <a:endParaRPr lang="en-US" dirty="0"/>
          </a:p>
        </p:txBody>
      </p:sp>
      <p:sp>
        <p:nvSpPr>
          <p:cNvPr id="11" name="Rectangle 10"/>
          <p:cNvSpPr/>
          <p:nvPr/>
        </p:nvSpPr>
        <p:spPr>
          <a:xfrm>
            <a:off x="767582" y="5394576"/>
            <a:ext cx="7118099" cy="1354217"/>
          </a:xfrm>
          <a:prstGeom prst="rect">
            <a:avLst/>
          </a:prstGeom>
        </p:spPr>
        <p:txBody>
          <a:bodyPr wrap="square">
            <a:spAutoFit/>
          </a:bodyPr>
          <a:lstStyle/>
          <a:p>
            <a:pPr marL="0" lvl="1"/>
            <a:r>
              <a:rPr lang="en-US" dirty="0" smtClean="0"/>
              <a:t>+</a:t>
            </a:r>
          </a:p>
          <a:p>
            <a:pPr marL="0" lvl="1"/>
            <a:r>
              <a:rPr lang="en-US" dirty="0" smtClean="0"/>
              <a:t>Improvement of next generation sequencing             </a:t>
            </a:r>
            <a:r>
              <a:rPr lang="en-US" sz="2800" dirty="0"/>
              <a:t>= </a:t>
            </a:r>
            <a:r>
              <a:rPr lang="en-US" sz="2800" b="1" dirty="0">
                <a:solidFill>
                  <a:srgbClr val="FF6600"/>
                </a:solidFill>
              </a:rPr>
              <a:t>data </a:t>
            </a:r>
            <a:r>
              <a:rPr lang="en-US" sz="2800" b="1" dirty="0" smtClean="0">
                <a:solidFill>
                  <a:srgbClr val="FF6600"/>
                </a:solidFill>
              </a:rPr>
              <a:t>deluge</a:t>
            </a:r>
            <a:endParaRPr lang="en-US" sz="2800" dirty="0" smtClean="0"/>
          </a:p>
          <a:p>
            <a:pPr marL="0" lvl="1"/>
            <a:r>
              <a:rPr lang="en-US" dirty="0" smtClean="0"/>
              <a:t>+</a:t>
            </a:r>
          </a:p>
          <a:p>
            <a:pPr marL="0" lvl="1"/>
            <a:r>
              <a:rPr lang="en-US" dirty="0" smtClean="0"/>
              <a:t>Decreasing cost of sequencing                               </a:t>
            </a:r>
          </a:p>
        </p:txBody>
      </p:sp>
      <p:pic>
        <p:nvPicPr>
          <p:cNvPr id="9" name="Picture 8" descr="Screen Shot 2014-11-14 at 9.51.1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281" y="3059098"/>
            <a:ext cx="4338116" cy="3533008"/>
          </a:xfrm>
          <a:prstGeom prst="rect">
            <a:avLst/>
          </a:prstGeom>
        </p:spPr>
      </p:pic>
      <p:pic>
        <p:nvPicPr>
          <p:cNvPr id="10" name="Picture 9" descr="Screen Shot 2014-11-14 at 9.56.5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3419" y="2071534"/>
            <a:ext cx="7093609" cy="4246174"/>
          </a:xfrm>
          <a:prstGeom prst="rect">
            <a:avLst/>
          </a:prstGeom>
        </p:spPr>
      </p:pic>
      <p:sp>
        <p:nvSpPr>
          <p:cNvPr id="4" name="Rectangle 3"/>
          <p:cNvSpPr/>
          <p:nvPr/>
        </p:nvSpPr>
        <p:spPr>
          <a:xfrm>
            <a:off x="6450161" y="6488668"/>
            <a:ext cx="2610097" cy="369332"/>
          </a:xfrm>
          <a:prstGeom prst="rect">
            <a:avLst/>
          </a:prstGeom>
        </p:spPr>
        <p:txBody>
          <a:bodyPr wrap="none">
            <a:spAutoFit/>
          </a:bodyPr>
          <a:lstStyle/>
          <a:p>
            <a:r>
              <a:rPr lang="en-US" dirty="0"/>
              <a:t>http://</a:t>
            </a:r>
            <a:r>
              <a:rPr lang="en-US" dirty="0" err="1"/>
              <a:t>www.e-janco.com</a:t>
            </a:r>
            <a:r>
              <a:rPr lang="en-US" dirty="0"/>
              <a:t>/</a:t>
            </a:r>
          </a:p>
        </p:txBody>
      </p:sp>
    </p:spTree>
    <p:extLst>
      <p:ext uri="{BB962C8B-B14F-4D97-AF65-F5344CB8AC3E}">
        <p14:creationId xmlns:p14="http://schemas.microsoft.com/office/powerpoint/2010/main" val="1408048196"/>
      </p:ext>
    </p:extLst>
  </p:cSld>
  <p:clrMapOvr>
    <a:masterClrMapping/>
  </p:clrMapOvr>
  <p:transition xmlns:p14="http://schemas.microsoft.com/office/powerpoint/2010/main" spd="med" advTm="68388"/>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1023037" cy="338554"/>
          </a:xfrm>
          <a:prstGeom prst="rect">
            <a:avLst/>
          </a:prstGeom>
          <a:noFill/>
        </p:spPr>
        <p:txBody>
          <a:bodyPr wrap="none" rtlCol="0">
            <a:spAutoFit/>
          </a:bodyPr>
          <a:lstStyle/>
          <a:p>
            <a:r>
              <a:rPr lang="en-GB" sz="1600" dirty="0" smtClean="0">
                <a:solidFill>
                  <a:prstClr val="black"/>
                </a:solidFill>
                <a:latin typeface="Calibri"/>
              </a:rPr>
              <a:t>Assembly </a:t>
            </a:r>
            <a:endParaRPr lang="en-GB" sz="1600" dirty="0">
              <a:solidFill>
                <a:prstClr val="black"/>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noFill/>
        </p:spPr>
        <p:txBody>
          <a:bodyPr wrap="none" rtlCol="0">
            <a:spAutoFit/>
          </a:bodyPr>
          <a:lstStyle/>
          <a:p>
            <a:r>
              <a:rPr lang="en-GB" sz="1600" dirty="0" smtClean="0">
                <a:solidFill>
                  <a:prstClr val="black"/>
                </a:solidFill>
                <a:latin typeface="Calibri"/>
              </a:rPr>
              <a:t>Mapping</a:t>
            </a:r>
            <a:endParaRPr lang="en-GB" sz="1600" dirty="0">
              <a:solidFill>
                <a:prstClr val="black"/>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noFill/>
        </p:spPr>
        <p:txBody>
          <a:bodyPr wrap="none" rtlCol="0">
            <a:spAutoFit/>
          </a:bodyPr>
          <a:lstStyle/>
          <a:p>
            <a:r>
              <a:rPr lang="en-GB" sz="1600" dirty="0" smtClean="0">
                <a:solidFill>
                  <a:prstClr val="black"/>
                </a:solidFill>
                <a:latin typeface="Calibri"/>
              </a:rPr>
              <a:t>Binning</a:t>
            </a:r>
            <a:endParaRPr lang="en-GB" sz="1600" dirty="0">
              <a:solidFill>
                <a:prstClr val="black"/>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pic>
        <p:nvPicPr>
          <p:cNvPr id="134" name="Picture 133" descr="Screen Shot 2014-11-14 at 12.14.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49" y="4934186"/>
            <a:ext cx="2744106" cy="1831938"/>
          </a:xfrm>
          <a:prstGeom prst="rect">
            <a:avLst/>
          </a:prstGeom>
          <a:ln>
            <a:solidFill>
              <a:srgbClr val="4F81BD"/>
            </a:solidFill>
          </a:ln>
        </p:spPr>
      </p:pic>
      <p:pic>
        <p:nvPicPr>
          <p:cNvPr id="135" name="Picture 134" descr="Screen Shot 2014-11-14 at 12.14.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79" y="4745926"/>
            <a:ext cx="3073055" cy="1859678"/>
          </a:xfrm>
          <a:prstGeom prst="rect">
            <a:avLst/>
          </a:prstGeom>
          <a:ln>
            <a:solidFill>
              <a:schemeClr val="accent1"/>
            </a:solidFill>
          </a:ln>
        </p:spPr>
      </p:pic>
      <p:pic>
        <p:nvPicPr>
          <p:cNvPr id="136" name="Picture 135" descr="Screen Shot 2014-11-14 at 12.14.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89" y="4604897"/>
            <a:ext cx="3073055" cy="1859678"/>
          </a:xfrm>
          <a:prstGeom prst="rect">
            <a:avLst/>
          </a:prstGeom>
          <a:ln>
            <a:solidFill>
              <a:schemeClr val="accent1"/>
            </a:solidFill>
          </a:ln>
        </p:spPr>
      </p:pic>
      <p:pic>
        <p:nvPicPr>
          <p:cNvPr id="137" name="Picture 136" descr="Screen Shot 2014-11-14 at 12.14.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95" y="4415757"/>
            <a:ext cx="3073055" cy="1859678"/>
          </a:xfrm>
          <a:prstGeom prst="rect">
            <a:avLst/>
          </a:prstGeom>
          <a:ln>
            <a:solidFill>
              <a:schemeClr val="accent1"/>
            </a:solidFill>
          </a:ln>
        </p:spPr>
      </p:pic>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142" name="TextBox 141"/>
          <p:cNvSpPr txBox="1"/>
          <p:nvPr/>
        </p:nvSpPr>
        <p:spPr>
          <a:xfrm>
            <a:off x="111163" y="4803381"/>
            <a:ext cx="857764" cy="261610"/>
          </a:xfrm>
          <a:prstGeom prst="rect">
            <a:avLst/>
          </a:prstGeom>
          <a:noFill/>
        </p:spPr>
        <p:txBody>
          <a:bodyPr wrap="square" rtlCol="0">
            <a:spAutoFit/>
          </a:bodyPr>
          <a:lstStyle/>
          <a:p>
            <a:r>
              <a:rPr lang="en-US" sz="1100" dirty="0" smtClean="0"/>
              <a:t>Sample2</a:t>
            </a:r>
            <a:endParaRPr lang="en-US" sz="1100" dirty="0"/>
          </a:p>
        </p:txBody>
      </p:sp>
      <p:sp>
        <p:nvSpPr>
          <p:cNvPr id="143" name="TextBox 142"/>
          <p:cNvSpPr txBox="1"/>
          <p:nvPr/>
        </p:nvSpPr>
        <p:spPr>
          <a:xfrm>
            <a:off x="514721" y="4582855"/>
            <a:ext cx="857764" cy="261610"/>
          </a:xfrm>
          <a:prstGeom prst="rect">
            <a:avLst/>
          </a:prstGeom>
          <a:noFill/>
        </p:spPr>
        <p:txBody>
          <a:bodyPr wrap="square" rtlCol="0">
            <a:spAutoFit/>
          </a:bodyPr>
          <a:lstStyle/>
          <a:p>
            <a:r>
              <a:rPr lang="en-US" sz="1100" dirty="0" smtClean="0"/>
              <a:t>Sample3</a:t>
            </a:r>
            <a:endParaRPr lang="en-US" sz="1100" dirty="0"/>
          </a:p>
        </p:txBody>
      </p:sp>
      <p:sp>
        <p:nvSpPr>
          <p:cNvPr id="144" name="TextBox 143"/>
          <p:cNvSpPr txBox="1"/>
          <p:nvPr/>
        </p:nvSpPr>
        <p:spPr>
          <a:xfrm>
            <a:off x="968927" y="4405400"/>
            <a:ext cx="857764" cy="261610"/>
          </a:xfrm>
          <a:prstGeom prst="rect">
            <a:avLst/>
          </a:prstGeom>
          <a:noFill/>
        </p:spPr>
        <p:txBody>
          <a:bodyPr wrap="square" rtlCol="0">
            <a:spAutoFit/>
          </a:bodyPr>
          <a:lstStyle/>
          <a:p>
            <a:r>
              <a:rPr lang="en-US" sz="1100" dirty="0" smtClean="0"/>
              <a:t>Sample4</a:t>
            </a:r>
            <a:endParaRPr lang="en-US" sz="1100" dirty="0"/>
          </a:p>
        </p:txBody>
      </p:sp>
      <p:sp>
        <p:nvSpPr>
          <p:cNvPr id="145" name="TextBox 144"/>
          <p:cNvSpPr txBox="1"/>
          <p:nvPr/>
        </p:nvSpPr>
        <p:spPr>
          <a:xfrm>
            <a:off x="1349859" y="4274595"/>
            <a:ext cx="857764" cy="261610"/>
          </a:xfrm>
          <a:prstGeom prst="rect">
            <a:avLst/>
          </a:prstGeom>
          <a:noFill/>
        </p:spPr>
        <p:txBody>
          <a:bodyPr wrap="square" rtlCol="0">
            <a:spAutoFit/>
          </a:bodyPr>
          <a:lstStyle/>
          <a:p>
            <a:r>
              <a:rPr lang="en-US" sz="1100" dirty="0" smtClean="0"/>
              <a:t>Sample5</a:t>
            </a:r>
            <a:endParaRPr lang="en-US" sz="1100" dirty="0"/>
          </a:p>
        </p:txBody>
      </p:sp>
      <p:graphicFrame>
        <p:nvGraphicFramePr>
          <p:cNvPr id="146" name="Table 145"/>
          <p:cNvGraphicFramePr>
            <a:graphicFrameLocks noGrp="1"/>
          </p:cNvGraphicFramePr>
          <p:nvPr>
            <p:extLst>
              <p:ext uri="{D42A27DB-BD31-4B8C-83A1-F6EECF244321}">
                <p14:modId xmlns:p14="http://schemas.microsoft.com/office/powerpoint/2010/main" val="1265587105"/>
              </p:ext>
            </p:extLst>
          </p:nvPr>
        </p:nvGraphicFramePr>
        <p:xfrm>
          <a:off x="4316374" y="4102366"/>
          <a:ext cx="4776006" cy="1440245"/>
        </p:xfrm>
        <a:graphic>
          <a:graphicData uri="http://schemas.openxmlformats.org/drawingml/2006/table">
            <a:tbl>
              <a:tblPr firstRow="1" bandRow="1">
                <a:tableStyleId>{5C22544A-7EE6-4342-B048-85BDC9FD1C3A}</a:tableStyleId>
              </a:tblPr>
              <a:tblGrid>
                <a:gridCol w="796001"/>
                <a:gridCol w="796001"/>
                <a:gridCol w="796001"/>
                <a:gridCol w="796001"/>
                <a:gridCol w="796001"/>
                <a:gridCol w="796001"/>
              </a:tblGrid>
              <a:tr h="304046">
                <a:tc>
                  <a:txBody>
                    <a:bodyPr/>
                    <a:lstStyle/>
                    <a:p>
                      <a:endParaRPr lang="en-US" sz="1200" dirty="0"/>
                    </a:p>
                  </a:txBody>
                  <a:tcPr/>
                </a:tc>
                <a:tc>
                  <a:txBody>
                    <a:bodyPr/>
                    <a:lstStyle/>
                    <a:p>
                      <a:r>
                        <a:rPr lang="en-US" sz="1200" dirty="0" smtClean="0"/>
                        <a:t>Sample1</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Sample5</a:t>
                      </a:r>
                    </a:p>
                  </a:txBody>
                  <a:tcPr/>
                </a:tc>
              </a:tr>
              <a:tr h="301330">
                <a:tc>
                  <a:txBody>
                    <a:bodyPr/>
                    <a:lstStyle/>
                    <a:p>
                      <a:pPr algn="ctr"/>
                      <a:r>
                        <a:rPr lang="en-US" sz="1200" b="0" dirty="0" smtClean="0"/>
                        <a:t>Species A</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0</a:t>
                      </a:r>
                      <a:endParaRPr lang="en-US" sz="1200" b="0" dirty="0"/>
                    </a:p>
                  </a:txBody>
                  <a:tcPr/>
                </a:tc>
              </a:tr>
              <a:tr h="256087">
                <a:tc>
                  <a:txBody>
                    <a:bodyPr/>
                    <a:lstStyle/>
                    <a:p>
                      <a:pPr algn="ctr"/>
                      <a:r>
                        <a:rPr lang="en-US" sz="1200" b="0" dirty="0" smtClean="0"/>
                        <a:t>Species B</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r>
              <a:tr h="286229">
                <a:tc>
                  <a:txBody>
                    <a:bodyPr/>
                    <a:lstStyle/>
                    <a:p>
                      <a:pPr algn="ctr"/>
                      <a:r>
                        <a:rPr lang="en-US" sz="1200" b="0" dirty="0" smtClean="0"/>
                        <a:t>Species C</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3</a:t>
                      </a:r>
                      <a:endParaRPr lang="en-US" sz="1200" b="0" dirty="0"/>
                    </a:p>
                  </a:txBody>
                  <a:tcPr/>
                </a:tc>
              </a:tr>
              <a:tr h="256087">
                <a:tc>
                  <a:txBody>
                    <a:bodyPr/>
                    <a:lstStyle/>
                    <a:p>
                      <a:pPr algn="ctr"/>
                      <a:r>
                        <a:rPr lang="en-US" sz="1200" b="0" dirty="0" smtClean="0"/>
                        <a:t>Species D</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1</a:t>
                      </a:r>
                      <a:endParaRPr lang="en-US" sz="1200" b="0" dirty="0"/>
                    </a:p>
                  </a:txBody>
                  <a:tcPr/>
                </a:tc>
              </a:tr>
            </a:tbl>
          </a:graphicData>
        </a:graphic>
      </p:graphicFrame>
      <p:sp>
        <p:nvSpPr>
          <p:cNvPr id="147" name="TextBox 146"/>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48" name="TextBox 147"/>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
        <p:nvSpPr>
          <p:cNvPr id="149"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Tree>
    <p:extLst>
      <p:ext uri="{BB962C8B-B14F-4D97-AF65-F5344CB8AC3E}">
        <p14:creationId xmlns:p14="http://schemas.microsoft.com/office/powerpoint/2010/main" val="4129816276"/>
      </p:ext>
    </p:extLst>
  </p:cSld>
  <p:clrMapOvr>
    <a:masterClrMapping/>
  </p:clrMapOvr>
  <mc:AlternateContent xmlns:mc="http://schemas.openxmlformats.org/markup-compatibility/2006">
    <mc:Choice xmlns:p14="http://schemas.microsoft.com/office/powerpoint/2010/main" Requires="p14">
      <p:transition spd="slow" p14:dur="2000" advTm="65271"/>
    </mc:Choice>
    <mc:Fallback>
      <p:transition xmlns:p14="http://schemas.microsoft.com/office/powerpoint/2010/main" spd="slow" advTm="65271"/>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005436317"/>
              </p:ext>
            </p:extLst>
          </p:nvPr>
        </p:nvGraphicFramePr>
        <p:xfrm>
          <a:off x="563962" y="454673"/>
          <a:ext cx="5151461" cy="3200400"/>
        </p:xfrm>
        <a:graphic>
          <a:graphicData uri="http://schemas.openxmlformats.org/drawingml/2006/table">
            <a:tbl>
              <a:tblPr firstRow="1" bandRow="1">
                <a:tableStyleId>{5C22544A-7EE6-4342-B048-85BDC9FD1C3A}</a:tableStyleId>
              </a:tblPr>
              <a:tblGrid>
                <a:gridCol w="735923"/>
                <a:gridCol w="735923"/>
                <a:gridCol w="735923"/>
                <a:gridCol w="735923"/>
                <a:gridCol w="735923"/>
                <a:gridCol w="735923"/>
                <a:gridCol w="735923"/>
              </a:tblGrid>
              <a:tr h="267989">
                <a:tc>
                  <a:txBody>
                    <a:bodyPr/>
                    <a:lstStyle/>
                    <a:p>
                      <a:endParaRPr lang="en-US" sz="1200" dirty="0"/>
                    </a:p>
                  </a:txBody>
                  <a:tcPr/>
                </a:tc>
                <a:tc>
                  <a:txBody>
                    <a:bodyPr/>
                    <a:lstStyle/>
                    <a:p>
                      <a:r>
                        <a:rPr lang="en-US" sz="1200" dirty="0" smtClean="0"/>
                        <a:t>Sample1</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Sample6</a:t>
                      </a:r>
                    </a:p>
                  </a:txBody>
                  <a:tcPr/>
                </a:tc>
              </a:tr>
              <a:tr h="265595">
                <a:tc>
                  <a:txBody>
                    <a:bodyPr/>
                    <a:lstStyle/>
                    <a:p>
                      <a:pPr algn="ctr"/>
                      <a:r>
                        <a:rPr lang="en-US" sz="1200" b="0" dirty="0" err="1" smtClean="0"/>
                        <a:t>SpeciesA</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0</a:t>
                      </a:r>
                      <a:endParaRPr lang="en-US" sz="1200" b="0" dirty="0"/>
                    </a:p>
                  </a:txBody>
                  <a:tcPr/>
                </a:tc>
              </a:tr>
              <a:tr h="241788">
                <a:tc>
                  <a:txBody>
                    <a:bodyPr/>
                    <a:lstStyle/>
                    <a:p>
                      <a:pPr algn="ctr"/>
                      <a:r>
                        <a:rPr lang="en-US" sz="1200" b="0" dirty="0" err="1" smtClean="0"/>
                        <a:t>SpeciesB</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r>
              <a:tr h="252285">
                <a:tc>
                  <a:txBody>
                    <a:bodyPr/>
                    <a:lstStyle/>
                    <a:p>
                      <a:pPr algn="ctr"/>
                      <a:r>
                        <a:rPr lang="en-US" sz="1200" b="0" dirty="0" err="1" smtClean="0"/>
                        <a:t>SpeciesC</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3</a:t>
                      </a:r>
                      <a:endParaRPr lang="en-US" sz="1200" b="0" dirty="0"/>
                    </a:p>
                  </a:txBody>
                  <a:tcPr/>
                </a:tc>
              </a:tr>
              <a:tr h="241788">
                <a:tc>
                  <a:txBody>
                    <a:bodyPr/>
                    <a:lstStyle/>
                    <a:p>
                      <a:pPr algn="ctr"/>
                      <a:r>
                        <a:rPr lang="en-US" sz="1200" b="0" dirty="0" err="1" smtClean="0"/>
                        <a:t>SpeciesD</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1</a:t>
                      </a:r>
                      <a:endParaRPr lang="en-US" sz="1200" b="0" dirty="0"/>
                    </a:p>
                  </a:txBody>
                  <a:tcPr/>
                </a:tc>
              </a:tr>
              <a:tr h="241788">
                <a:tc>
                  <a:txBody>
                    <a:bodyPr/>
                    <a:lstStyle/>
                    <a:p>
                      <a:pPr algn="ctr"/>
                      <a:r>
                        <a:rPr lang="en-US" sz="1200" b="0" dirty="0" err="1" smtClean="0"/>
                        <a:t>SpeciesE</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r>
                        <a:rPr lang="en-US" sz="1200" b="0" dirty="0" err="1" smtClean="0"/>
                        <a:t>SpeciesF</a:t>
                      </a:r>
                      <a:endParaRPr lang="en-US" sz="1200" b="0" dirty="0"/>
                    </a:p>
                  </a:txBody>
                  <a:tcPr/>
                </a:tc>
                <a:tc>
                  <a:txBody>
                    <a:bodyPr/>
                    <a:lstStyle/>
                    <a:p>
                      <a:pPr algn="ctr"/>
                      <a:r>
                        <a:rPr lang="en-US" sz="1200" b="0" dirty="0" smtClean="0"/>
                        <a:t>5</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r>
                        <a:rPr lang="en-US" sz="1200" b="0" dirty="0" err="1" smtClean="0"/>
                        <a:t>SpeciesG</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r>
              <a:tr h="241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err="1" smtClean="0"/>
                        <a:t>SpeciesG</a:t>
                      </a:r>
                      <a:endParaRPr lang="en-US" sz="1200" b="0" dirty="0" smtClean="0"/>
                    </a:p>
                    <a:p>
                      <a:pPr algn="ct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endParaRPr lang="en-US" sz="1200" b="0" dirty="0"/>
                    </a:p>
                  </a:txBody>
                  <a:tcPr/>
                </a:tc>
                <a:tc>
                  <a:txBody>
                    <a:bodyPr/>
                    <a:lstStyle/>
                    <a:p>
                      <a:pPr algn="ctr"/>
                      <a:r>
                        <a:rPr lang="en-US" sz="1200" b="0" dirty="0" smtClean="0"/>
                        <a:t>5</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r>
            </a:tbl>
          </a:graphicData>
        </a:graphic>
      </p:graphicFrame>
      <p:pic>
        <p:nvPicPr>
          <p:cNvPr id="8" name="image5.tif"/>
          <p:cNvPicPr/>
          <p:nvPr/>
        </p:nvPicPr>
        <p:blipFill>
          <a:blip r:embed="rId3">
            <a:extLst/>
          </a:blip>
          <a:stretch>
            <a:fillRect/>
          </a:stretch>
        </p:blipFill>
        <p:spPr>
          <a:xfrm>
            <a:off x="5101085" y="1935138"/>
            <a:ext cx="3434230" cy="3439870"/>
          </a:xfrm>
          <a:prstGeom prst="rect">
            <a:avLst/>
          </a:prstGeom>
          <a:ln w="12700">
            <a:miter lim="400000"/>
          </a:ln>
        </p:spPr>
      </p:pic>
      <p:pic>
        <p:nvPicPr>
          <p:cNvPr id="9" name="image6.tif"/>
          <p:cNvPicPr/>
          <p:nvPr/>
        </p:nvPicPr>
        <p:blipFill>
          <a:blip r:embed="rId4">
            <a:extLst/>
          </a:blip>
          <a:srcRect l="2171" t="9893" r="33349" b="12416"/>
          <a:stretch>
            <a:fillRect/>
          </a:stretch>
        </p:blipFill>
        <p:spPr>
          <a:xfrm>
            <a:off x="118047" y="2568859"/>
            <a:ext cx="4624537" cy="3443079"/>
          </a:xfrm>
          <a:prstGeom prst="rect">
            <a:avLst/>
          </a:prstGeom>
          <a:ln w="12700">
            <a:miter lim="400000"/>
          </a:ln>
        </p:spPr>
      </p:pic>
      <p:sp>
        <p:nvSpPr>
          <p:cNvPr id="2" name="Rectangle 1"/>
          <p:cNvSpPr/>
          <p:nvPr/>
        </p:nvSpPr>
        <p:spPr>
          <a:xfrm>
            <a:off x="357399" y="6045461"/>
            <a:ext cx="4574314" cy="646331"/>
          </a:xfrm>
          <a:prstGeom prst="rect">
            <a:avLst/>
          </a:prstGeom>
        </p:spPr>
        <p:txBody>
          <a:bodyPr wrap="none">
            <a:spAutoFit/>
          </a:bodyPr>
          <a:lstStyle/>
          <a:p>
            <a:r>
              <a:rPr lang="en-US" dirty="0" smtClean="0"/>
              <a:t>Alpha diversity:</a:t>
            </a:r>
            <a:br>
              <a:rPr lang="en-US" dirty="0" smtClean="0"/>
            </a:br>
            <a:r>
              <a:rPr lang="en-US" dirty="0" smtClean="0"/>
              <a:t>“How </a:t>
            </a:r>
            <a:r>
              <a:rPr lang="en-US" dirty="0"/>
              <a:t>many different species in a soil sample</a:t>
            </a:r>
            <a:r>
              <a:rPr lang="en-US" dirty="0" smtClean="0"/>
              <a:t>?” </a:t>
            </a:r>
            <a:endParaRPr lang="en-US" dirty="0"/>
          </a:p>
        </p:txBody>
      </p:sp>
      <p:sp>
        <p:nvSpPr>
          <p:cNvPr id="3" name="Rectangle 2"/>
          <p:cNvSpPr/>
          <p:nvPr/>
        </p:nvSpPr>
        <p:spPr>
          <a:xfrm>
            <a:off x="5101085" y="6011938"/>
            <a:ext cx="3584936" cy="646331"/>
          </a:xfrm>
          <a:prstGeom prst="rect">
            <a:avLst/>
          </a:prstGeom>
        </p:spPr>
        <p:txBody>
          <a:bodyPr wrap="none">
            <a:spAutoFit/>
          </a:bodyPr>
          <a:lstStyle/>
          <a:p>
            <a:r>
              <a:rPr lang="en-US" dirty="0" smtClean="0"/>
              <a:t>Beta diversity:</a:t>
            </a:r>
            <a:br>
              <a:rPr lang="en-US" dirty="0" smtClean="0"/>
            </a:br>
            <a:r>
              <a:rPr lang="en-US" dirty="0" smtClean="0"/>
              <a:t>“How </a:t>
            </a:r>
            <a:r>
              <a:rPr lang="en-US" dirty="0"/>
              <a:t>different are the soil </a:t>
            </a:r>
            <a:r>
              <a:rPr lang="en-US" dirty="0" smtClean="0"/>
              <a:t>samples”</a:t>
            </a:r>
            <a:endParaRPr lang="en-US" dirty="0"/>
          </a:p>
        </p:txBody>
      </p:sp>
    </p:spTree>
    <p:extLst>
      <p:ext uri="{BB962C8B-B14F-4D97-AF65-F5344CB8AC3E}">
        <p14:creationId xmlns:p14="http://schemas.microsoft.com/office/powerpoint/2010/main" val="3202112443"/>
      </p:ext>
    </p:extLst>
  </p:cSld>
  <p:clrMapOvr>
    <a:masterClrMapping/>
  </p:clrMapOvr>
  <mc:AlternateContent xmlns:mc="http://schemas.openxmlformats.org/markup-compatibility/2006">
    <mc:Choice xmlns:p14="http://schemas.microsoft.com/office/powerpoint/2010/main" Requires="p14">
      <p:transition spd="slow" p14:dur="2000" advTm="40097"/>
    </mc:Choice>
    <mc:Fallback>
      <p:transition xmlns:p14="http://schemas.microsoft.com/office/powerpoint/2010/main" spd="slow" advTm="40097"/>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noFill/>
        </p:spPr>
        <p:txBody>
          <a:bodyPr wrap="none" rtlCol="0">
            <a:spAutoFit/>
          </a:bodyPr>
          <a:lstStyle/>
          <a:p>
            <a:r>
              <a:rPr lang="en-GB" sz="1600" dirty="0" smtClean="0">
                <a:solidFill>
                  <a:prstClr val="black"/>
                </a:solidFill>
                <a:latin typeface="Calibri"/>
              </a:rPr>
              <a:t>Mapping</a:t>
            </a:r>
            <a:endParaRPr lang="en-GB" sz="1600" dirty="0">
              <a:solidFill>
                <a:prstClr val="black"/>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noFill/>
        </p:spPr>
        <p:txBody>
          <a:bodyPr wrap="none" rtlCol="0">
            <a:spAutoFit/>
          </a:bodyPr>
          <a:lstStyle/>
          <a:p>
            <a:r>
              <a:rPr lang="en-GB" sz="1600" dirty="0" smtClean="0">
                <a:solidFill>
                  <a:prstClr val="black"/>
                </a:solidFill>
                <a:latin typeface="Calibri"/>
              </a:rPr>
              <a:t>Binning</a:t>
            </a:r>
            <a:endParaRPr lang="en-GB" sz="1600" dirty="0">
              <a:solidFill>
                <a:prstClr val="black"/>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320389" y="4904120"/>
            <a:ext cx="7215214" cy="1200329"/>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pic>
        <p:nvPicPr>
          <p:cNvPr id="129" name="image5.tif"/>
          <p:cNvPicPr/>
          <p:nvPr/>
        </p:nvPicPr>
        <p:blipFill>
          <a:blip r:embed="rId3">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38"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sp>
        <p:nvSpPr>
          <p:cNvPr id="140"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1"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7"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8"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9"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0"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1"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2"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3"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4"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5"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6"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7"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8"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9"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8"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9"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0"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1"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2"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3"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4"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5"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6"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7"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8"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9"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0"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81" name="TextBox 180"/>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Tree>
    <p:extLst>
      <p:ext uri="{BB962C8B-B14F-4D97-AF65-F5344CB8AC3E}">
        <p14:creationId xmlns:p14="http://schemas.microsoft.com/office/powerpoint/2010/main" val="179858004"/>
      </p:ext>
    </p:extLst>
  </p:cSld>
  <p:clrMapOvr>
    <a:masterClrMapping/>
  </p:clrMapOvr>
  <mc:AlternateContent xmlns:mc="http://schemas.openxmlformats.org/markup-compatibility/2006">
    <mc:Choice xmlns:p14="http://schemas.microsoft.com/office/powerpoint/2010/main" Requires="p14">
      <p:transition p14:dur="0" advTm="29170"/>
    </mc:Choice>
    <mc:Fallback>
      <p:transition xmlns:p14="http://schemas.microsoft.com/office/powerpoint/2010/main" advTm="2917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1023037" cy="338554"/>
          </a:xfrm>
          <a:prstGeom prst="rect">
            <a:avLst/>
          </a:prstGeom>
          <a:noFill/>
        </p:spPr>
        <p:txBody>
          <a:bodyPr wrap="none" rtlCol="0">
            <a:spAutoFit/>
          </a:bodyPr>
          <a:lstStyle/>
          <a:p>
            <a:r>
              <a:rPr lang="en-GB" sz="1600" dirty="0" smtClean="0">
                <a:solidFill>
                  <a:prstClr val="black"/>
                </a:solidFill>
                <a:latin typeface="Calibri"/>
              </a:rPr>
              <a:t>Assembly </a:t>
            </a:r>
            <a:endParaRPr lang="en-GB" sz="1600" dirty="0">
              <a:solidFill>
                <a:prstClr val="black"/>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noFill/>
        </p:spPr>
        <p:txBody>
          <a:bodyPr wrap="none" rtlCol="0">
            <a:spAutoFit/>
          </a:bodyPr>
          <a:lstStyle/>
          <a:p>
            <a:r>
              <a:rPr lang="en-GB" sz="1600" dirty="0" smtClean="0">
                <a:solidFill>
                  <a:prstClr val="black"/>
                </a:solidFill>
                <a:latin typeface="Calibri"/>
              </a:rPr>
              <a:t>Mapping</a:t>
            </a:r>
            <a:endParaRPr lang="en-GB" sz="1600" dirty="0">
              <a:solidFill>
                <a:prstClr val="black"/>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320389" y="4904120"/>
            <a:ext cx="7215214" cy="1477328"/>
          </a:xfrm>
          <a:prstGeom prst="rect">
            <a:avLst/>
          </a:prstGeom>
          <a:noFill/>
        </p:spPr>
        <p:txBody>
          <a:bodyPr wrap="square" rtlCol="0">
            <a:spAutoFit/>
          </a:bodyPr>
          <a:lstStyle/>
          <a:p>
            <a:r>
              <a:rPr lang="en-US" b="1" dirty="0" smtClean="0"/>
              <a:t>Challenges:</a:t>
            </a:r>
          </a:p>
          <a:p>
            <a:pPr marL="285750" indent="-285750">
              <a:buFont typeface="Arial"/>
              <a:buChar char="•"/>
            </a:pPr>
            <a:endParaRPr lang="en-US" dirty="0" smtClean="0"/>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9" name="image5.tif"/>
          <p:cNvPicPr/>
          <p:nvPr/>
        </p:nvPicPr>
        <p:blipFill>
          <a:blip r:embed="rId3">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7"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08" name="TextBox 107"/>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
        <p:nvSpPr>
          <p:cNvPr id="110"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spTree>
    <p:extLst>
      <p:ext uri="{BB962C8B-B14F-4D97-AF65-F5344CB8AC3E}">
        <p14:creationId xmlns:p14="http://schemas.microsoft.com/office/powerpoint/2010/main" val="1879019185"/>
      </p:ext>
    </p:extLst>
  </p:cSld>
  <p:clrMapOvr>
    <a:masterClrMapping/>
  </p:clrMapOvr>
  <mc:AlternateContent xmlns:mc="http://schemas.openxmlformats.org/markup-compatibility/2006">
    <mc:Choice xmlns:p14="http://schemas.microsoft.com/office/powerpoint/2010/main" Requires="p14">
      <p:transition p14:dur="0" advTm="30039"/>
    </mc:Choice>
    <mc:Fallback>
      <p:transition xmlns:p14="http://schemas.microsoft.com/office/powerpoint/2010/main" advTm="30039"/>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3"/>
</p:tagLst>
</file>

<file path=ppt/tags/tag10.xml><?xml version="1.0" encoding="utf-8"?>
<p:tagLst xmlns:a="http://schemas.openxmlformats.org/drawingml/2006/main" xmlns:r="http://schemas.openxmlformats.org/officeDocument/2006/relationships" xmlns:p="http://schemas.openxmlformats.org/presentationml/2006/main">
  <p:tag name="TIMING" val="|1.7|1.5"/>
</p:tagLst>
</file>

<file path=ppt/tags/tag11.xml><?xml version="1.0" encoding="utf-8"?>
<p:tagLst xmlns:a="http://schemas.openxmlformats.org/drawingml/2006/main" xmlns:r="http://schemas.openxmlformats.org/officeDocument/2006/relationships" xmlns:p="http://schemas.openxmlformats.org/presentationml/2006/main">
  <p:tag name="TIMING" val="|0.7|11.9|2.7"/>
</p:tagLst>
</file>

<file path=ppt/tags/tag12.xml><?xml version="1.0" encoding="utf-8"?>
<p:tagLst xmlns:a="http://schemas.openxmlformats.org/drawingml/2006/main" xmlns:r="http://schemas.openxmlformats.org/officeDocument/2006/relationships" xmlns:p="http://schemas.openxmlformats.org/presentationml/2006/main">
  <p:tag name="TIMING" val="|3.7|3.7|8.3|14.2|27.1|27.6"/>
</p:tagLst>
</file>

<file path=ppt/tags/tag13.xml><?xml version="1.0" encoding="utf-8"?>
<p:tagLst xmlns:a="http://schemas.openxmlformats.org/drawingml/2006/main" xmlns:r="http://schemas.openxmlformats.org/officeDocument/2006/relationships" xmlns:p="http://schemas.openxmlformats.org/presentationml/2006/main">
  <p:tag name="TIMING" val="|2.6|12"/>
</p:tagLst>
</file>

<file path=ppt/tags/tag14.xml><?xml version="1.0" encoding="utf-8"?>
<p:tagLst xmlns:a="http://schemas.openxmlformats.org/drawingml/2006/main" xmlns:r="http://schemas.openxmlformats.org/officeDocument/2006/relationships" xmlns:p="http://schemas.openxmlformats.org/presentationml/2006/main">
  <p:tag name="TIMING" val="|3.7"/>
</p:tagLst>
</file>

<file path=ppt/tags/tag2.xml><?xml version="1.0" encoding="utf-8"?>
<p:tagLst xmlns:a="http://schemas.openxmlformats.org/drawingml/2006/main" xmlns:r="http://schemas.openxmlformats.org/officeDocument/2006/relationships" xmlns:p="http://schemas.openxmlformats.org/presentationml/2006/main">
  <p:tag name="TIMING" val="|59.6"/>
</p:tagLst>
</file>

<file path=ppt/tags/tag3.xml><?xml version="1.0" encoding="utf-8"?>
<p:tagLst xmlns:a="http://schemas.openxmlformats.org/drawingml/2006/main" xmlns:r="http://schemas.openxmlformats.org/officeDocument/2006/relationships" xmlns:p="http://schemas.openxmlformats.org/presentationml/2006/main">
  <p:tag name="TIMING" val="|20.7"/>
</p:tagLst>
</file>

<file path=ppt/tags/tag4.xml><?xml version="1.0" encoding="utf-8"?>
<p:tagLst xmlns:a="http://schemas.openxmlformats.org/drawingml/2006/main" xmlns:r="http://schemas.openxmlformats.org/officeDocument/2006/relationships" xmlns:p="http://schemas.openxmlformats.org/presentationml/2006/main">
  <p:tag name="TIMING" val="|68.5"/>
</p:tagLst>
</file>

<file path=ppt/tags/tag5.xml><?xml version="1.0" encoding="utf-8"?>
<p:tagLst xmlns:a="http://schemas.openxmlformats.org/drawingml/2006/main" xmlns:r="http://schemas.openxmlformats.org/officeDocument/2006/relationships" xmlns:p="http://schemas.openxmlformats.org/presentationml/2006/main">
  <p:tag name="TIMING" val="|3.1"/>
</p:tagLst>
</file>

<file path=ppt/tags/tag6.xml><?xml version="1.0" encoding="utf-8"?>
<p:tagLst xmlns:a="http://schemas.openxmlformats.org/drawingml/2006/main" xmlns:r="http://schemas.openxmlformats.org/officeDocument/2006/relationships" xmlns:p="http://schemas.openxmlformats.org/presentationml/2006/main">
  <p:tag name="TIMING" val="|47.3"/>
</p:tagLst>
</file>

<file path=ppt/tags/tag7.xml><?xml version="1.0" encoding="utf-8"?>
<p:tagLst xmlns:a="http://schemas.openxmlformats.org/drawingml/2006/main" xmlns:r="http://schemas.openxmlformats.org/officeDocument/2006/relationships" xmlns:p="http://schemas.openxmlformats.org/presentationml/2006/main">
  <p:tag name="TIMING" val="|23.4|1.1|1.6"/>
</p:tagLst>
</file>

<file path=ppt/tags/tag8.xml><?xml version="1.0" encoding="utf-8"?>
<p:tagLst xmlns:a="http://schemas.openxmlformats.org/drawingml/2006/main" xmlns:r="http://schemas.openxmlformats.org/officeDocument/2006/relationships" xmlns:p="http://schemas.openxmlformats.org/presentationml/2006/main">
  <p:tag name="TIMING" val="|0.8|1.9"/>
</p:tagLst>
</file>

<file path=ppt/tags/tag9.xml><?xml version="1.0" encoding="utf-8"?>
<p:tagLst xmlns:a="http://schemas.openxmlformats.org/drawingml/2006/main" xmlns:r="http://schemas.openxmlformats.org/officeDocument/2006/relationships" xmlns:p="http://schemas.openxmlformats.org/presentationml/2006/main">
  <p:tag name="TIMING" val="|1.8|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11676</TotalTime>
  <Words>4244</Words>
  <Application>Microsoft Macintosh PowerPoint</Application>
  <PresentationFormat>On-screen Show (4:3)</PresentationFormat>
  <Paragraphs>838</Paragraphs>
  <Slides>36</Slides>
  <Notes>32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Introducing IGS  (Informative Genomic Segment)</vt:lpstr>
      <vt:lpstr>The Great Prairie Grand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vector>
  </TitlesOfParts>
  <Company>Michigan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Qingpeng Zhang</dc:creator>
  <cp:lastModifiedBy>Qingpeng Zhang</cp:lastModifiedBy>
  <cp:revision>81</cp:revision>
  <dcterms:created xsi:type="dcterms:W3CDTF">2014-11-13T04:19:32Z</dcterms:created>
  <dcterms:modified xsi:type="dcterms:W3CDTF">2014-11-21T06:57:55Z</dcterms:modified>
</cp:coreProperties>
</file>